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0" r:id="rId16"/>
    <p:sldId id="272" r:id="rId17"/>
    <p:sldId id="295" r:id="rId18"/>
    <p:sldId id="274" r:id="rId19"/>
    <p:sldId id="449" r:id="rId20"/>
    <p:sldId id="276" r:id="rId21"/>
    <p:sldId id="277" r:id="rId22"/>
    <p:sldId id="435" r:id="rId23"/>
    <p:sldId id="279" r:id="rId24"/>
    <p:sldId id="280" r:id="rId25"/>
    <p:sldId id="281" r:id="rId26"/>
    <p:sldId id="282" r:id="rId27"/>
    <p:sldId id="283" r:id="rId28"/>
    <p:sldId id="284" r:id="rId29"/>
    <p:sldId id="442" r:id="rId30"/>
    <p:sldId id="286" r:id="rId31"/>
    <p:sldId id="287" r:id="rId32"/>
    <p:sldId id="288" r:id="rId33"/>
    <p:sldId id="289" r:id="rId34"/>
    <p:sldId id="444" r:id="rId35"/>
    <p:sldId id="291" r:id="rId36"/>
    <p:sldId id="292" r:id="rId37"/>
    <p:sldId id="293" r:id="rId38"/>
    <p:sldId id="262" r:id="rId39"/>
    <p:sldId id="294" r:id="rId40"/>
  </p:sldIdLst>
  <p:sldSz cx="10688638" cy="7562850"/>
  <p:notesSz cx="6858000" cy="9144000"/>
  <p:embeddedFontLs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Impact" panose="020B0806030902050204" pitchFamily="34" charset="0"/>
      <p:regular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EE9038-9E81-4A40-A5B7-834E07CD1AB3}" v="27" dt="2020-09-24T17:38:42.982"/>
  </p1510:revLst>
</p1510:revInfo>
</file>

<file path=ppt/tableStyles.xml><?xml version="1.0" encoding="utf-8"?>
<a:tblStyleLst xmlns:a="http://schemas.openxmlformats.org/drawingml/2006/main" def="{0E3B9EBF-016F-4979-98F1-7E99A7F445C2}">
  <a:tblStyle styleId="{0E3B9EBF-016F-4979-98F1-7E99A7F445C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8E8"/>
          </a:solidFill>
        </a:fill>
      </a:tcStyle>
    </a:wholeTbl>
    <a:band1H>
      <a:tcTxStyle/>
      <a:tcStyle>
        <a:tcBdr/>
        <a:fill>
          <a:solidFill>
            <a:srgbClr val="E8CF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F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308" y="48"/>
      </p:cViewPr>
      <p:guideLst>
        <p:guide orient="horz" pos="2382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Garcia | FETRI" userId="c64a7d57-1da2-4763-a98c-3c1ec591bfe0" providerId="ADAL" clId="{BAEE9038-9E81-4A40-A5B7-834E07CD1AB3}"/>
    <pc:docChg chg="undo custSel addSld delSld modSld sldOrd">
      <pc:chgData name="Jorge Garcia | FETRI" userId="c64a7d57-1da2-4763-a98c-3c1ec591bfe0" providerId="ADAL" clId="{BAEE9038-9E81-4A40-A5B7-834E07CD1AB3}" dt="2020-09-24T18:31:37.263" v="257" actId="20577"/>
      <pc:docMkLst>
        <pc:docMk/>
      </pc:docMkLst>
      <pc:sldChg chg="add setBg">
        <pc:chgData name="Jorge Garcia | FETRI" userId="c64a7d57-1da2-4763-a98c-3c1ec591bfe0" providerId="ADAL" clId="{BAEE9038-9E81-4A40-A5B7-834E07CD1AB3}" dt="2020-09-24T16:28:14.763" v="12"/>
        <pc:sldMkLst>
          <pc:docMk/>
          <pc:sldMk cId="700100149" sldId="262"/>
        </pc:sldMkLst>
        <pc:picChg chg="add mod modCrop">
          <ac:chgData name="Jorge Garcia | FETRI" userId="c64a7d57-1da2-4763-a98c-3c1ec591bfe0" providerId="ADAL" clId="{BAEE9038-9E81-4A40-A5B7-834E07CD1AB3}" dt="2020-09-24T16:27:37.784" v="5" actId="14100"/>
          <ac:picMkLst>
            <pc:docMk/>
            <pc:sldMk cId="700100149" sldId="262"/>
            <ac:picMk id="3" creationId="{6972E5EC-46D9-44EB-87C8-26599CCDE7C8}"/>
          </ac:picMkLst>
        </pc:picChg>
        <pc:picChg chg="del">
          <ac:chgData name="Jorge Garcia | FETRI" userId="c64a7d57-1da2-4763-a98c-3c1ec591bfe0" providerId="ADAL" clId="{BAEE9038-9E81-4A40-A5B7-834E07CD1AB3}" dt="2020-09-24T16:27:19.269" v="0" actId="478"/>
          <ac:picMkLst>
            <pc:docMk/>
            <pc:sldMk cId="700100149" sldId="262"/>
            <ac:picMk id="152" creationId="{00000000-0000-0000-0000-000000000000}"/>
          </ac:picMkLst>
        </pc:picChg>
      </pc:sldChg>
      <pc:sldChg chg="modSp mod">
        <pc:chgData name="Jorge Garcia | FETRI" userId="c64a7d57-1da2-4763-a98c-3c1ec591bfe0" providerId="ADAL" clId="{BAEE9038-9E81-4A40-A5B7-834E07CD1AB3}" dt="2020-09-24T16:55:12.823" v="105" actId="6549"/>
        <pc:sldMkLst>
          <pc:docMk/>
          <pc:sldMk cId="0" sldId="270"/>
        </pc:sldMkLst>
        <pc:spChg chg="mod">
          <ac:chgData name="Jorge Garcia | FETRI" userId="c64a7d57-1da2-4763-a98c-3c1ec591bfe0" providerId="ADAL" clId="{BAEE9038-9E81-4A40-A5B7-834E07CD1AB3}" dt="2020-09-24T16:55:12.823" v="105" actId="6549"/>
          <ac:spMkLst>
            <pc:docMk/>
            <pc:sldMk cId="0" sldId="270"/>
            <ac:spMk id="218" creationId="{00000000-0000-0000-0000-000000000000}"/>
          </ac:spMkLst>
        </pc:spChg>
      </pc:sldChg>
      <pc:sldChg chg="addSp delSp modSp mod ord modAnim">
        <pc:chgData name="Jorge Garcia | FETRI" userId="c64a7d57-1da2-4763-a98c-3c1ec591bfe0" providerId="ADAL" clId="{BAEE9038-9E81-4A40-A5B7-834E07CD1AB3}" dt="2020-09-24T17:38:50.484" v="246" actId="1076"/>
        <pc:sldMkLst>
          <pc:docMk/>
          <pc:sldMk cId="0" sldId="271"/>
        </pc:sldMkLst>
        <pc:picChg chg="add mod">
          <ac:chgData name="Jorge Garcia | FETRI" userId="c64a7d57-1da2-4763-a98c-3c1ec591bfe0" providerId="ADAL" clId="{BAEE9038-9E81-4A40-A5B7-834E07CD1AB3}" dt="2020-09-24T17:38:50.484" v="246" actId="1076"/>
          <ac:picMkLst>
            <pc:docMk/>
            <pc:sldMk cId="0" sldId="271"/>
            <ac:picMk id="2" creationId="{B0644780-D9A8-41C9-9872-AFC2215BB9E2}"/>
          </ac:picMkLst>
        </pc:picChg>
        <pc:picChg chg="del">
          <ac:chgData name="Jorge Garcia | FETRI" userId="c64a7d57-1da2-4763-a98c-3c1ec591bfe0" providerId="ADAL" clId="{BAEE9038-9E81-4A40-A5B7-834E07CD1AB3}" dt="2020-09-24T17:38:34.925" v="244" actId="478"/>
          <ac:picMkLst>
            <pc:docMk/>
            <pc:sldMk cId="0" sldId="271"/>
            <ac:picMk id="227" creationId="{00000000-0000-0000-0000-000000000000}"/>
          </ac:picMkLst>
        </pc:picChg>
      </pc:sldChg>
      <pc:sldChg chg="add del">
        <pc:chgData name="Jorge Garcia | FETRI" userId="c64a7d57-1da2-4763-a98c-3c1ec591bfe0" providerId="ADAL" clId="{BAEE9038-9E81-4A40-A5B7-834E07CD1AB3}" dt="2020-09-24T17:02:13.998" v="130" actId="47"/>
        <pc:sldMkLst>
          <pc:docMk/>
          <pc:sldMk cId="0" sldId="273"/>
        </pc:sldMkLst>
      </pc:sldChg>
      <pc:sldChg chg="del">
        <pc:chgData name="Jorge Garcia | FETRI" userId="c64a7d57-1da2-4763-a98c-3c1ec591bfe0" providerId="ADAL" clId="{BAEE9038-9E81-4A40-A5B7-834E07CD1AB3}" dt="2020-09-24T17:02:50.768" v="135" actId="47"/>
        <pc:sldMkLst>
          <pc:docMk/>
          <pc:sldMk cId="0" sldId="275"/>
        </pc:sldMkLst>
      </pc:sldChg>
      <pc:sldChg chg="modSp mod">
        <pc:chgData name="Jorge Garcia | FETRI" userId="c64a7d57-1da2-4763-a98c-3c1ec591bfe0" providerId="ADAL" clId="{BAEE9038-9E81-4A40-A5B7-834E07CD1AB3}" dt="2020-09-24T17:03:18.996" v="140" actId="20577"/>
        <pc:sldMkLst>
          <pc:docMk/>
          <pc:sldMk cId="0" sldId="276"/>
        </pc:sldMkLst>
        <pc:spChg chg="mod">
          <ac:chgData name="Jorge Garcia | FETRI" userId="c64a7d57-1da2-4763-a98c-3c1ec591bfe0" providerId="ADAL" clId="{BAEE9038-9E81-4A40-A5B7-834E07CD1AB3}" dt="2020-09-24T17:03:18.996" v="140" actId="20577"/>
          <ac:spMkLst>
            <pc:docMk/>
            <pc:sldMk cId="0" sldId="276"/>
            <ac:spMk id="272" creationId="{00000000-0000-0000-0000-000000000000}"/>
          </ac:spMkLst>
        </pc:spChg>
      </pc:sldChg>
      <pc:sldChg chg="modSp mod">
        <pc:chgData name="Jorge Garcia | FETRI" userId="c64a7d57-1da2-4763-a98c-3c1ec591bfe0" providerId="ADAL" clId="{BAEE9038-9E81-4A40-A5B7-834E07CD1AB3}" dt="2020-09-24T17:03:50.505" v="149" actId="20577"/>
        <pc:sldMkLst>
          <pc:docMk/>
          <pc:sldMk cId="0" sldId="277"/>
        </pc:sldMkLst>
        <pc:spChg chg="mod">
          <ac:chgData name="Jorge Garcia | FETRI" userId="c64a7d57-1da2-4763-a98c-3c1ec591bfe0" providerId="ADAL" clId="{BAEE9038-9E81-4A40-A5B7-834E07CD1AB3}" dt="2020-09-24T17:03:50.505" v="149" actId="20577"/>
          <ac:spMkLst>
            <pc:docMk/>
            <pc:sldMk cId="0" sldId="277"/>
            <ac:spMk id="280" creationId="{00000000-0000-0000-0000-000000000000}"/>
          </ac:spMkLst>
        </pc:spChg>
      </pc:sldChg>
      <pc:sldChg chg="del">
        <pc:chgData name="Jorge Garcia | FETRI" userId="c64a7d57-1da2-4763-a98c-3c1ec591bfe0" providerId="ADAL" clId="{BAEE9038-9E81-4A40-A5B7-834E07CD1AB3}" dt="2020-09-24T17:04:07.759" v="150" actId="47"/>
        <pc:sldMkLst>
          <pc:docMk/>
          <pc:sldMk cId="0" sldId="278"/>
        </pc:sldMkLst>
      </pc:sldChg>
      <pc:sldChg chg="modSp mod">
        <pc:chgData name="Jorge Garcia | FETRI" userId="c64a7d57-1da2-4763-a98c-3c1ec591bfe0" providerId="ADAL" clId="{BAEE9038-9E81-4A40-A5B7-834E07CD1AB3}" dt="2020-09-24T16:56:22.574" v="120" actId="20577"/>
        <pc:sldMkLst>
          <pc:docMk/>
          <pc:sldMk cId="0" sldId="282"/>
        </pc:sldMkLst>
        <pc:spChg chg="mod">
          <ac:chgData name="Jorge Garcia | FETRI" userId="c64a7d57-1da2-4763-a98c-3c1ec591bfe0" providerId="ADAL" clId="{BAEE9038-9E81-4A40-A5B7-834E07CD1AB3}" dt="2020-09-24T16:56:22.574" v="120" actId="20577"/>
          <ac:spMkLst>
            <pc:docMk/>
            <pc:sldMk cId="0" sldId="282"/>
            <ac:spMk id="356" creationId="{00000000-0000-0000-0000-000000000000}"/>
          </ac:spMkLst>
        </pc:spChg>
      </pc:sldChg>
      <pc:sldChg chg="modSp mod">
        <pc:chgData name="Jorge Garcia | FETRI" userId="c64a7d57-1da2-4763-a98c-3c1ec591bfe0" providerId="ADAL" clId="{BAEE9038-9E81-4A40-A5B7-834E07CD1AB3}" dt="2020-09-24T18:31:37.263" v="257" actId="20577"/>
        <pc:sldMkLst>
          <pc:docMk/>
          <pc:sldMk cId="0" sldId="283"/>
        </pc:sldMkLst>
        <pc:spChg chg="mod">
          <ac:chgData name="Jorge Garcia | FETRI" userId="c64a7d57-1da2-4763-a98c-3c1ec591bfe0" providerId="ADAL" clId="{BAEE9038-9E81-4A40-A5B7-834E07CD1AB3}" dt="2020-09-24T18:31:37.263" v="257" actId="20577"/>
          <ac:spMkLst>
            <pc:docMk/>
            <pc:sldMk cId="0" sldId="283"/>
            <ac:spMk id="370" creationId="{00000000-0000-0000-0000-000000000000}"/>
          </ac:spMkLst>
        </pc:spChg>
      </pc:sldChg>
      <pc:sldChg chg="del">
        <pc:chgData name="Jorge Garcia | FETRI" userId="c64a7d57-1da2-4763-a98c-3c1ec591bfe0" providerId="ADAL" clId="{BAEE9038-9E81-4A40-A5B7-834E07CD1AB3}" dt="2020-09-24T17:05:02.619" v="156" actId="47"/>
        <pc:sldMkLst>
          <pc:docMk/>
          <pc:sldMk cId="0" sldId="285"/>
        </pc:sldMkLst>
      </pc:sldChg>
      <pc:sldChg chg="modSp mod">
        <pc:chgData name="Jorge Garcia | FETRI" userId="c64a7d57-1da2-4763-a98c-3c1ec591bfe0" providerId="ADAL" clId="{BAEE9038-9E81-4A40-A5B7-834E07CD1AB3}" dt="2020-09-24T17:10:15.255" v="243" actId="6549"/>
        <pc:sldMkLst>
          <pc:docMk/>
          <pc:sldMk cId="0" sldId="286"/>
        </pc:sldMkLst>
        <pc:spChg chg="mod">
          <ac:chgData name="Jorge Garcia | FETRI" userId="c64a7d57-1da2-4763-a98c-3c1ec591bfe0" providerId="ADAL" clId="{BAEE9038-9E81-4A40-A5B7-834E07CD1AB3}" dt="2020-09-24T17:10:15.255" v="243" actId="6549"/>
          <ac:spMkLst>
            <pc:docMk/>
            <pc:sldMk cId="0" sldId="286"/>
            <ac:spMk id="417" creationId="{00000000-0000-0000-0000-000000000000}"/>
          </ac:spMkLst>
        </pc:spChg>
      </pc:sldChg>
      <pc:sldChg chg="addSp modSp mod">
        <pc:chgData name="Jorge Garcia | FETRI" userId="c64a7d57-1da2-4763-a98c-3c1ec591bfe0" providerId="ADAL" clId="{BAEE9038-9E81-4A40-A5B7-834E07CD1AB3}" dt="2020-09-24T16:48:34.981" v="30" actId="1076"/>
        <pc:sldMkLst>
          <pc:docMk/>
          <pc:sldMk cId="0" sldId="288"/>
        </pc:sldMkLst>
        <pc:graphicFrameChg chg="mod modGraphic">
          <ac:chgData name="Jorge Garcia | FETRI" userId="c64a7d57-1da2-4763-a98c-3c1ec591bfe0" providerId="ADAL" clId="{BAEE9038-9E81-4A40-A5B7-834E07CD1AB3}" dt="2020-09-24T16:48:12.486" v="26" actId="20577"/>
          <ac:graphicFrameMkLst>
            <pc:docMk/>
            <pc:sldMk cId="0" sldId="288"/>
            <ac:graphicFrameMk id="446" creationId="{00000000-0000-0000-0000-000000000000}"/>
          </ac:graphicFrameMkLst>
        </pc:graphicFrameChg>
        <pc:picChg chg="add mod">
          <ac:chgData name="Jorge Garcia | FETRI" userId="c64a7d57-1da2-4763-a98c-3c1ec591bfe0" providerId="ADAL" clId="{BAEE9038-9E81-4A40-A5B7-834E07CD1AB3}" dt="2020-09-24T16:48:34.981" v="30" actId="1076"/>
          <ac:picMkLst>
            <pc:docMk/>
            <pc:sldMk cId="0" sldId="288"/>
            <ac:picMk id="2" creationId="{A2B7C63A-F2CB-4C86-BED4-5F2E479FA3C7}"/>
          </ac:picMkLst>
        </pc:picChg>
        <pc:picChg chg="mod">
          <ac:chgData name="Jorge Garcia | FETRI" userId="c64a7d57-1da2-4763-a98c-3c1ec591bfe0" providerId="ADAL" clId="{BAEE9038-9E81-4A40-A5B7-834E07CD1AB3}" dt="2020-09-24T16:48:15.211" v="27" actId="1076"/>
          <ac:picMkLst>
            <pc:docMk/>
            <pc:sldMk cId="0" sldId="288"/>
            <ac:picMk id="447" creationId="{00000000-0000-0000-0000-000000000000}"/>
          </ac:picMkLst>
        </pc:picChg>
        <pc:picChg chg="mod">
          <ac:chgData name="Jorge Garcia | FETRI" userId="c64a7d57-1da2-4763-a98c-3c1ec591bfe0" providerId="ADAL" clId="{BAEE9038-9E81-4A40-A5B7-834E07CD1AB3}" dt="2020-09-24T16:48:20.061" v="28" actId="1076"/>
          <ac:picMkLst>
            <pc:docMk/>
            <pc:sldMk cId="0" sldId="288"/>
            <ac:picMk id="448" creationId="{00000000-0000-0000-0000-000000000000}"/>
          </ac:picMkLst>
        </pc:picChg>
      </pc:sldChg>
      <pc:sldChg chg="del">
        <pc:chgData name="Jorge Garcia | FETRI" userId="c64a7d57-1da2-4763-a98c-3c1ec591bfe0" providerId="ADAL" clId="{BAEE9038-9E81-4A40-A5B7-834E07CD1AB3}" dt="2020-09-24T17:06:23.088" v="161" actId="47"/>
        <pc:sldMkLst>
          <pc:docMk/>
          <pc:sldMk cId="0" sldId="290"/>
        </pc:sldMkLst>
      </pc:sldChg>
      <pc:sldChg chg="add setBg">
        <pc:chgData name="Jorge Garcia | FETRI" userId="c64a7d57-1da2-4763-a98c-3c1ec591bfe0" providerId="ADAL" clId="{BAEE9038-9E81-4A40-A5B7-834E07CD1AB3}" dt="2020-09-24T17:02:29.457" v="133"/>
        <pc:sldMkLst>
          <pc:docMk/>
          <pc:sldMk cId="1969739211" sldId="295"/>
        </pc:sldMkLst>
      </pc:sldChg>
      <pc:sldChg chg="add setBg">
        <pc:chgData name="Jorge Garcia | FETRI" userId="c64a7d57-1da2-4763-a98c-3c1ec591bfe0" providerId="ADAL" clId="{BAEE9038-9E81-4A40-A5B7-834E07CD1AB3}" dt="2020-09-24T17:04:25.828" v="154"/>
        <pc:sldMkLst>
          <pc:docMk/>
          <pc:sldMk cId="394192436" sldId="435"/>
        </pc:sldMkLst>
      </pc:sldChg>
      <pc:sldChg chg="add setBg">
        <pc:chgData name="Jorge Garcia | FETRI" userId="c64a7d57-1da2-4763-a98c-3c1ec591bfe0" providerId="ADAL" clId="{BAEE9038-9E81-4A40-A5B7-834E07CD1AB3}" dt="2020-09-24T17:05:10.372" v="159"/>
        <pc:sldMkLst>
          <pc:docMk/>
          <pc:sldMk cId="1507268029" sldId="442"/>
        </pc:sldMkLst>
      </pc:sldChg>
      <pc:sldChg chg="add setBg">
        <pc:chgData name="Jorge Garcia | FETRI" userId="c64a7d57-1da2-4763-a98c-3c1ec591bfe0" providerId="ADAL" clId="{BAEE9038-9E81-4A40-A5B7-834E07CD1AB3}" dt="2020-09-24T17:06:30.551" v="164"/>
        <pc:sldMkLst>
          <pc:docMk/>
          <pc:sldMk cId="98631801" sldId="444"/>
        </pc:sldMkLst>
      </pc:sldChg>
      <pc:sldChg chg="add setBg">
        <pc:chgData name="Jorge Garcia | FETRI" userId="c64a7d57-1da2-4763-a98c-3c1ec591bfe0" providerId="ADAL" clId="{BAEE9038-9E81-4A40-A5B7-834E07CD1AB3}" dt="2020-09-24T17:02:58.629" v="138"/>
        <pc:sldMkLst>
          <pc:docMk/>
          <pc:sldMk cId="1167181476" sldId="449"/>
        </pc:sldMkLst>
      </pc:sldChg>
      <pc:sldMasterChg chg="delSldLayout">
        <pc:chgData name="Jorge Garcia | FETRI" userId="c64a7d57-1da2-4763-a98c-3c1ec591bfe0" providerId="ADAL" clId="{BAEE9038-9E81-4A40-A5B7-834E07CD1AB3}" dt="2020-09-24T17:02:50.768" v="135" actId="47"/>
        <pc:sldMasterMkLst>
          <pc:docMk/>
          <pc:sldMasterMk cId="0" sldId="2147483661"/>
        </pc:sldMasterMkLst>
        <pc:sldLayoutChg chg="del">
          <pc:chgData name="Jorge Garcia | FETRI" userId="c64a7d57-1da2-4763-a98c-3c1ec591bfe0" providerId="ADAL" clId="{BAEE9038-9E81-4A40-A5B7-834E07CD1AB3}" dt="2020-09-24T17:02:50.768" v="135" actId="47"/>
          <pc:sldLayoutMkLst>
            <pc:docMk/>
            <pc:sldMasterMk cId="0" sldId="2147483661"/>
            <pc:sldLayoutMk cId="0" sldId="214748365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  <p:sp>
        <p:nvSpPr>
          <p:cNvPr id="191" name="Google Shape;1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  <p:sp>
        <p:nvSpPr>
          <p:cNvPr id="222" name="Google Shape;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1" name="Google Shape;23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9b213229a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  <p:sp>
        <p:nvSpPr>
          <p:cNvPr id="269" name="Google Shape;269;g9b213229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g9b213229a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  <p:sp>
        <p:nvSpPr>
          <p:cNvPr id="277" name="Google Shape;2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  <p:sp>
        <p:nvSpPr>
          <p:cNvPr id="353" name="Google Shape;3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4" name="Google Shape;35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  <p:sp>
        <p:nvSpPr>
          <p:cNvPr id="362" name="Google Shape;3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  <p:sp>
        <p:nvSpPr>
          <p:cNvPr id="397" name="Google Shape;3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8" name="Google Shape;39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  <p:sp>
        <p:nvSpPr>
          <p:cNvPr id="414" name="Google Shape;4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5" name="Google Shape;41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  <p:sp>
        <p:nvSpPr>
          <p:cNvPr id="500" name="Google Shape;5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1" name="Google Shape;50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36</a:t>
            </a:fld>
            <a:endParaRPr/>
          </a:p>
        </p:txBody>
      </p:sp>
      <p:sp>
        <p:nvSpPr>
          <p:cNvPr id="507" name="Google Shape;5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8" name="Google Shape;5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37</a:t>
            </a:fld>
            <a:endParaRPr/>
          </a:p>
        </p:txBody>
      </p:sp>
      <p:sp>
        <p:nvSpPr>
          <p:cNvPr id="514" name="Google Shape;5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5" name="Google Shape;51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0894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>
            <a:spLocks noGrp="1"/>
          </p:cNvSpPr>
          <p:nvPr>
            <p:ph type="pic" idx="2"/>
          </p:nvPr>
        </p:nvSpPr>
        <p:spPr>
          <a:xfrm>
            <a:off x="2095048" y="675755"/>
            <a:ext cx="6413183" cy="453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R="0" lvl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2095048" y="5918981"/>
            <a:ext cx="6413183" cy="88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2848754" y="-549656"/>
            <a:ext cx="4991131" cy="961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 rot="5400000">
            <a:off x="6905887" y="2487853"/>
            <a:ext cx="7116431" cy="280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 rot="5400000">
            <a:off x="1195075" y="-235337"/>
            <a:ext cx="7116431" cy="8255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24F8-E4B8-C045-9FF5-560EB80A6A3C}" type="datetimeFigureOut">
              <a:rPr lang="es-ES" smtClean="0"/>
              <a:pPr/>
              <a:t>24/09/2020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065F2-476E-4946-94B4-C330514224B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30E26AD9-2923-4BD0-8BA6-6B3B4B8BAC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34432" y="1764666"/>
            <a:ext cx="9619774" cy="4991131"/>
          </a:xfrm>
        </p:spPr>
        <p:txBody>
          <a:bodyPr/>
          <a:lstStyle>
            <a:lvl1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rgbClr val="E0020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60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lvl="0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rgbClr val="E00202"/>
              </a:buClr>
              <a:buSzPts val="3600"/>
              <a:buChar char="•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rgbClr val="E00202"/>
              </a:buClr>
              <a:buSzPts val="3200"/>
              <a:buChar char="–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rgbClr val="E00202"/>
              </a:buClr>
              <a:buSzPts val="2700"/>
              <a:buChar char="•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rgbClr val="E00202"/>
              </a:buClr>
              <a:buSzPts val="2300"/>
              <a:buChar char="–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rgbClr val="E00202"/>
              </a:buClr>
              <a:buSzPts val="2300"/>
              <a:buChar char="»"/>
              <a:defRPr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 sz="2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625361" y="1946734"/>
            <a:ext cx="5531741" cy="550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6335245" y="1946734"/>
            <a:ext cx="5533597" cy="550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marL="1828800" lvl="3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marL="2286000" lvl="4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marL="2743200" lvl="5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marL="3200400" lvl="6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marL="3657600" lvl="7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marL="4114800" lvl="8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534432" y="2398404"/>
            <a:ext cx="4722671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5429680" y="1692889"/>
            <a:ext cx="4724526" cy="70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1pPr>
            <a:lvl2pPr marL="914400" lvl="1" indent="-22860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 b="1"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5429680" y="2398404"/>
            <a:ext cx="4724526" cy="435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marL="1371600" lvl="2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178960" y="301114"/>
            <a:ext cx="5975246" cy="645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6pPr>
            <a:lvl7pPr marL="3200400" lvl="6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7pPr>
            <a:lvl8pPr marL="3657600" lvl="7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8pPr>
            <a:lvl9pPr marL="4114800" lvl="8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534433" y="1582597"/>
            <a:ext cx="3516488" cy="5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>
            <a:lvl1pPr marL="457200" marR="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hyperlink" Target="https://www.google.es/maps/dir/Calle+del+Licenciado+Poza,+60,+48013+Bilbao,+Vizcaya/@43.2632405,-2.9475403,17z/data=!4m9!4m8!1m0!1m5!1m1!1s0xd4e50257981f521:0x812239ca79d0d528!2m2!1d-2.9453516!2d43.2632405!3e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inscripciones@triatlon.or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15727" y="6618044"/>
            <a:ext cx="10657184" cy="9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2975"/>
              <a:buNone/>
            </a:pPr>
            <a:r>
              <a:rPr lang="es-ES" sz="2975" b="1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Campeonato de España de Triatlón Media Distancia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595"/>
              </a:spcBef>
              <a:spcAft>
                <a:spcPts val="0"/>
              </a:spcAft>
              <a:buClr>
                <a:srgbClr val="E00202"/>
              </a:buClr>
              <a:buSzPts val="2975"/>
              <a:buNone/>
            </a:pPr>
            <a:r>
              <a:rPr lang="es-ES" sz="2975" b="1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Bilbao 2020</a:t>
            </a:r>
            <a:endParaRPr/>
          </a:p>
        </p:txBody>
      </p:sp>
      <p:pic>
        <p:nvPicPr>
          <p:cNvPr id="101" name="Google Shape;101;p15" descr="Imagen que contiene hombre, teléf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374"/>
            <a:ext cx="10688638" cy="755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Servicio mecánico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0" y="1318161"/>
            <a:ext cx="8799616" cy="571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1" u="sng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lang="es-ES" sz="2400" u="sng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habrá servicio mecánico dentro de la sede</a:t>
            </a:r>
            <a:r>
              <a:rPr lang="es-ES" sz="2400" i="1" u="sng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i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Para cualquier urgencia y última puesta a punto, los amigos de Maestre te atenderán en </a:t>
            </a:r>
            <a:r>
              <a:rPr lang="es-ES" sz="2400" u="sng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C/ Licenciado Poza número 60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a escasos 500 m de la sede. Estarán abiertos el viernes de 16.30 a 20h y el sábado desde las 9.30 hasta la hora de salida.</a:t>
            </a:r>
            <a:endParaRPr/>
          </a:p>
          <a:p>
            <a:pPr marL="847334" marR="0" lvl="1" indent="-325898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Dirección Google Maps </a:t>
            </a:r>
            <a:r>
              <a:rPr lang="es-ES" sz="2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aquí</a:t>
            </a:r>
            <a:endParaRPr sz="24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5">
            <a:alphaModFix/>
          </a:blip>
          <a:srcRect l="20665" t="17522" r="48671" b="6433"/>
          <a:stretch/>
        </p:blipFill>
        <p:spPr>
          <a:xfrm>
            <a:off x="8964227" y="5471030"/>
            <a:ext cx="1440000" cy="200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6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 rotWithShape="1">
          <a:blip r:embed="rId7">
            <a:alphaModFix/>
          </a:blip>
          <a:srcRect l="20554" t="18511" r="48782" b="5643"/>
          <a:stretch/>
        </p:blipFill>
        <p:spPr>
          <a:xfrm>
            <a:off x="8964227" y="3467552"/>
            <a:ext cx="1440000" cy="200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Control de material</a:t>
            </a:r>
            <a:endParaRPr/>
          </a:p>
        </p:txBody>
      </p:sp>
      <p:sp>
        <p:nvSpPr>
          <p:cNvPr id="195" name="Google Shape;195;p26"/>
          <p:cNvSpPr txBox="1"/>
          <p:nvPr/>
        </p:nvSpPr>
        <p:spPr>
          <a:xfrm>
            <a:off x="0" y="1650670"/>
            <a:ext cx="8799616" cy="537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es-ES" sz="22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oficiales realizarán un reconocimiento visual de la bicicleta y equipamiento, y de manera electrónica registrarán tu dorsal.</a:t>
            </a:r>
            <a:endParaRPr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es-ES" sz="22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 entregarán tu chip para la competición.</a:t>
            </a:r>
            <a:endParaRPr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es-ES" sz="22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Dirígete a tu espacio asignado en la zona de transición y deposita tu material. Ahí encontrarás tu cesta. Ante las previsiones de lluvia, puede utilizar bolsas o cualquier otro elemento para proteger tu material.</a:t>
            </a:r>
            <a:endParaRPr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es-ES" sz="22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Recuerda que tendrás 2 metros de espacio entre bicicleta y bicicleta.</a:t>
            </a:r>
            <a:endParaRPr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es-ES" sz="22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 puedes estar circulando libremente por la transición salvo para dirigirte a tu espacio asignado.</a:t>
            </a:r>
            <a:endParaRPr/>
          </a:p>
          <a:p>
            <a:pPr marL="391077" marR="0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rial"/>
              <a:buChar char="•"/>
            </a:pPr>
            <a:r>
              <a:rPr lang="es-ES" sz="22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Las bombas de hinchar deberán dejarse en el guardarropa no pudiendo quedar otro material distinto al de competición.</a:t>
            </a:r>
            <a:endParaRPr/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0" y="1847850"/>
            <a:ext cx="8925848" cy="4906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 entrenamiento previo de natación, está permitido hasta 10 minutos antes de la primera salida (13:20 nadie en el agua), pero recuerda que es obligatorio el uso de mascarilla cuando se esté fuera del agua. El incumplimiento de esta norma, significará la retirada de la acreditación.</a:t>
            </a:r>
            <a:endParaRPr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Cuando queden 10 minutos para tu salida, dirígete despacio a la transición en el espacio reservado con tu dorsal. </a:t>
            </a:r>
            <a:endParaRPr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Respeta la distancia social en todo momento y haz uso de la mascarilla.</a:t>
            </a:r>
            <a:endParaRPr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 salida se hará en formato </a:t>
            </a:r>
            <a:r>
              <a:rPr lang="es-ES" sz="2000" i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Rolling Start </a:t>
            </a:r>
            <a:r>
              <a:rPr lang="es-ES" sz="20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 uno en uno cada 3” por orden creciente de dorsal. Una señal acústica marcará el momento de salida de cada deportista.</a:t>
            </a:r>
            <a:endParaRPr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en la zona de salida, cuando el deportista que te precede toma la salida, podrás retirar la mascarilla desechable y depositarla en el contenedor habilitado al efecto.</a:t>
            </a:r>
            <a:endParaRPr/>
          </a:p>
          <a:p>
            <a:pPr marL="0" lvl="0" indent="0" algn="just" rtl="0">
              <a:spcBef>
                <a:spcPts val="258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5200651" y="218458"/>
            <a:ext cx="520357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Procedimientos previos a la salida</a:t>
            </a:r>
            <a:endParaRPr/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4">
            <a:alphaModFix/>
          </a:blip>
          <a:srcRect l="20332" t="19499" r="48337" b="5248"/>
          <a:stretch/>
        </p:blipFill>
        <p:spPr>
          <a:xfrm>
            <a:off x="8925848" y="4379767"/>
            <a:ext cx="1440000" cy="194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5">
            <a:alphaModFix/>
          </a:blip>
          <a:srcRect l="20665" t="17523" r="48893" b="5840"/>
          <a:stretch/>
        </p:blipFill>
        <p:spPr>
          <a:xfrm>
            <a:off x="8925848" y="1957730"/>
            <a:ext cx="1440000" cy="20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body" idx="1"/>
          </p:nvPr>
        </p:nvSpPr>
        <p:spPr>
          <a:xfrm>
            <a:off x="171450" y="1840230"/>
            <a:ext cx="10321290" cy="472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Todos los deportistas, permaneceréis delante de vuestra bicicleta, desde las 13:20</a:t>
            </a:r>
            <a:endParaRPr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Por orden de dorsal, y respetando la distancia social en todo momento, iréis en dirección a la zona de salida</a:t>
            </a:r>
            <a:endParaRPr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Cada 3 segundos, habrá una secuencia de pitidos para que se vayan dando las salidas</a:t>
            </a:r>
            <a:endParaRPr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Tu tiempo neto comenzará a contar en el momento que tomes la salida</a:t>
            </a:r>
            <a:endParaRPr/>
          </a:p>
        </p:txBody>
      </p:sp>
      <p:sp>
        <p:nvSpPr>
          <p:cNvPr id="226" name="Google Shape;226;p3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Salida</a:t>
            </a:r>
            <a:endParaRPr/>
          </a:p>
        </p:txBody>
      </p:sp>
      <p:pic>
        <p:nvPicPr>
          <p:cNvPr id="2" name="Pitido 3 segundos">
            <a:hlinkClick r:id="" action="ppaction://media"/>
            <a:extLst>
              <a:ext uri="{FF2B5EF4-FFF2-40B4-BE49-F238E27FC236}">
                <a16:creationId xmlns:a16="http://schemas.microsoft.com/office/drawing/2014/main" id="{B0644780-D9A8-41C9-9872-AFC2215BB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8895" y="604829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171450" y="1840230"/>
            <a:ext cx="10321290" cy="472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Natación</a:t>
            </a:r>
            <a:endParaRPr/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590"/>
              <a:buNone/>
            </a:pPr>
            <a:r>
              <a:rPr lang="es-ES" sz="259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de 1900 m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856"/>
              <a:buNone/>
            </a:pPr>
            <a:endParaRPr sz="2856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Ciclismo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de 82,5 km</a:t>
            </a:r>
            <a:endParaRPr/>
          </a:p>
          <a:p>
            <a:pPr marL="391077" lvl="0" indent="-209721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856"/>
              <a:buNone/>
            </a:pPr>
            <a:endParaRPr sz="2856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Carrera a pie 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3 vueltas de 7 km</a:t>
            </a:r>
            <a:endParaRPr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56"/>
              <a:buNone/>
            </a:pPr>
            <a:r>
              <a:rPr lang="es-ES" sz="2856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endParaRPr/>
          </a:p>
          <a:p>
            <a:pPr marL="391077" lvl="0" indent="-209721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856"/>
              <a:buNone/>
            </a:pPr>
            <a:endParaRPr sz="2856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>
            <a:spLocks noGrp="1"/>
          </p:cNvSpPr>
          <p:nvPr>
            <p:ph type="body" idx="1"/>
          </p:nvPr>
        </p:nvSpPr>
        <p:spPr>
          <a:xfrm>
            <a:off x="171450" y="1840230"/>
            <a:ext cx="10321290" cy="472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40"/>
              <a:buNone/>
            </a:pPr>
            <a:r>
              <a:rPr lang="es-ES" sz="204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Natación</a:t>
            </a:r>
            <a:endParaRPr dirty="0"/>
          </a:p>
          <a:p>
            <a:pPr marL="391077" lvl="0" indent="-391077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040"/>
              <a:buNone/>
            </a:pPr>
            <a:r>
              <a:rPr lang="es-ES" sz="204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50’ a partir de la última salida (aproximadamente 15:00). Se da un tiempo máximo de 3 minutos para iniciar el ciclismo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040"/>
              <a:buNone/>
            </a:pPr>
            <a:r>
              <a:rPr lang="es-ES" sz="204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Ciclismo</a:t>
            </a:r>
            <a:endParaRPr dirty="0"/>
          </a:p>
          <a:p>
            <a:pPr marL="391077" lvl="0" indent="-391077" algn="just" rtl="0">
              <a:lnSpc>
                <a:spcPct val="90000"/>
              </a:lnSpc>
              <a:spcBef>
                <a:spcPts val="1262"/>
              </a:spcBef>
              <a:spcAft>
                <a:spcPts val="0"/>
              </a:spcAft>
              <a:buClr>
                <a:srgbClr val="C00000"/>
              </a:buClr>
              <a:buSzPts val="2040"/>
              <a:buChar char="•"/>
            </a:pPr>
            <a:r>
              <a:rPr lang="es-ES" sz="204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Natación + ciclismo (km 30 – Avituallamiento 1): 2h10’ a partir de la última salida </a:t>
            </a:r>
            <a:endParaRPr dirty="0"/>
          </a:p>
          <a:p>
            <a:pPr marL="391077" lvl="0" indent="-391077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40"/>
              <a:buChar char="•"/>
            </a:pPr>
            <a:r>
              <a:rPr lang="es-ES" sz="204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Natación + ciclismo (km 60 – Avituallamiento 2): 3h25’ a partir de la última salida </a:t>
            </a:r>
          </a:p>
          <a:p>
            <a:pPr marL="391077" lvl="0" indent="-391077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40"/>
              <a:buChar char="•"/>
            </a:pPr>
            <a:r>
              <a:rPr lang="es-ES" sz="2040" dirty="0">
                <a:solidFill>
                  <a:srgbClr val="C00000"/>
                </a:solidFill>
                <a:latin typeface="Roboto"/>
                <a:ea typeface="Roboto"/>
                <a:sym typeface="Roboto"/>
              </a:rPr>
              <a:t>Fin de ciclismo: 4h30’ a partir de la última salida</a:t>
            </a:r>
            <a:endParaRPr lang="es-ES" dirty="0">
              <a:highlight>
                <a:srgbClr val="FFFF00"/>
              </a:highlight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lang="es-ES" sz="204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40"/>
              <a:buNone/>
            </a:pPr>
            <a:r>
              <a:rPr lang="es-ES" sz="204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Carrera a pie 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262"/>
              </a:spcBef>
              <a:spcAft>
                <a:spcPts val="0"/>
              </a:spcAft>
              <a:buClr>
                <a:srgbClr val="C00000"/>
              </a:buClr>
              <a:buSzPts val="2040"/>
              <a:buNone/>
            </a:pPr>
            <a:r>
              <a:rPr lang="es-ES" sz="204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7h00’ a partir de la última salida.</a:t>
            </a:r>
            <a:endParaRPr dirty="0"/>
          </a:p>
          <a:p>
            <a:pPr marL="0" lvl="0" indent="0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040"/>
              <a:buNone/>
            </a:pPr>
            <a:r>
              <a:rPr lang="es-ES" sz="204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endParaRPr dirty="0"/>
          </a:p>
          <a:p>
            <a:pPr marL="391077" lvl="0" indent="-261536" algn="just" rtl="0">
              <a:lnSpc>
                <a:spcPct val="7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endParaRPr sz="204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Tiempos de corte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body" idx="1"/>
          </p:nvPr>
        </p:nvSpPr>
        <p:spPr>
          <a:xfrm>
            <a:off x="380010" y="2118732"/>
            <a:ext cx="10024216" cy="4442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 vuelta de 1900 m, dejando todas las boyas naranjas a la izquierda para finalizar el segmento de natación</a:t>
            </a:r>
            <a:endParaRPr/>
          </a:p>
          <a:p>
            <a:pPr marL="391077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Temperatura estimada del agua 20.8ºC</a:t>
            </a:r>
            <a:endParaRPr sz="24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Coincide con la pleamar con lo que apenas habrá la corriente. La natural de la Ría es en contra en el tramo de ida y a favor en el tramo de vuelta.</a:t>
            </a:r>
            <a:endParaRPr/>
          </a:p>
          <a:p>
            <a:pPr marL="391077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 uso de neopreno será 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PERMITIDO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para todos los deportistas. No obstante, la temperatura oficial se publicará 1h antes de la salida. </a:t>
            </a:r>
            <a:endParaRPr/>
          </a:p>
          <a:p>
            <a:pPr marL="391077" lvl="0" indent="-391077" algn="just" rtl="0"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Recuerda que es obligatorio mantener la distancia interpersonal durante el segmento de natación. El </a:t>
            </a:r>
            <a:r>
              <a:rPr lang="es-ES" sz="2400" b="1" u="sng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incumplimiento de esta norma podrá suponer la descalificación de la competición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1"/>
          </a:p>
        </p:txBody>
      </p:sp>
      <p:sp>
        <p:nvSpPr>
          <p:cNvPr id="234" name="Google Shape;234;p31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Natación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0506CA-56E9-4631-B061-07FB046E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0243"/>
            <a:ext cx="10688638" cy="595490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 x 1900 m.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E32021-F573-4292-8A74-FCC22DF66CC7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E00202"/>
                </a:solidFill>
                <a:latin typeface=""/>
              </a:rPr>
              <a:t>Natación</a:t>
            </a:r>
          </a:p>
        </p:txBody>
      </p:sp>
      <p:pic>
        <p:nvPicPr>
          <p:cNvPr id="12" name="Imagen 11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877DBB4B-D541-4165-806B-2F38CB5E6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422" y="4004188"/>
            <a:ext cx="521353" cy="521353"/>
          </a:xfrm>
          <a:prstGeom prst="rect">
            <a:avLst/>
          </a:prstGeom>
        </p:spPr>
      </p:pic>
      <p:pic>
        <p:nvPicPr>
          <p:cNvPr id="9" name="Imagen 8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91446C91-3C7C-438A-9C3C-FF0FBA9E5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800" y="406769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3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 0.00987 L 0.4322 0.00987 L 0.5733 0.03653 L 0.63003 0.06654 L 0.63672 0.01764 L 0.57775 -0.00734 L 0.42448 -0.03715 L -0.18669 -0.03253 L -0.21773 0.05227 " pathEditMode="relative" ptsTypes="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body" idx="1"/>
          </p:nvPr>
        </p:nvSpPr>
        <p:spPr>
          <a:xfrm>
            <a:off x="738607" y="1988103"/>
            <a:ext cx="9211423" cy="4872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s-ES" sz="28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dirigirte a tu posición en la zona de transición.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s-ES" sz="28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Deposita todo el material utilizado dentro de tu caja.</a:t>
            </a:r>
            <a:endParaRPr sz="28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s-ES" sz="28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Ten cuidado, porque puede haber otros deportistas dejando material o retirando material.</a:t>
            </a:r>
            <a:endParaRPr sz="28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s-ES" sz="28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abrochado el casco, coge la bicicleta y dirígete a la salida de la transición donde encontrarás la línea de montaje, que se encontrará dentro de la sede blindada.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s-ES" sz="28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este caso, la línea estará delimitada por dos banderolas verdes que indican el lugar a partir del cual te puedes montar.</a:t>
            </a:r>
            <a:endParaRPr/>
          </a:p>
        </p:txBody>
      </p:sp>
      <p:sp>
        <p:nvSpPr>
          <p:cNvPr id="250" name="Google Shape;250;p33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Transición #1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 x 1900 m.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E32021-F573-4292-8A74-FCC22DF66CC7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E00202"/>
                </a:solidFill>
                <a:latin typeface=""/>
              </a:rPr>
              <a:t>Transición #1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F7447B-B641-4652-B1BB-7B20EBCD0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9655"/>
            <a:ext cx="10688638" cy="5031232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D9BF4CAA-A792-40AC-9E38-AB89C6912C57}"/>
              </a:ext>
            </a:extLst>
          </p:cNvPr>
          <p:cNvSpPr/>
          <p:nvPr/>
        </p:nvSpPr>
        <p:spPr>
          <a:xfrm rot="17935265">
            <a:off x="789710" y="4831773"/>
            <a:ext cx="384464" cy="4779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A2047E-388C-4040-A8C6-5E5A3233779D}"/>
              </a:ext>
            </a:extLst>
          </p:cNvPr>
          <p:cNvSpPr txBox="1"/>
          <p:nvPr/>
        </p:nvSpPr>
        <p:spPr>
          <a:xfrm>
            <a:off x="290946" y="4553770"/>
            <a:ext cx="1381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 NATACIÓN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696029-8320-42EE-B7C6-32921E6F0105}"/>
              </a:ext>
            </a:extLst>
          </p:cNvPr>
          <p:cNvSpPr txBox="1"/>
          <p:nvPr/>
        </p:nvSpPr>
        <p:spPr>
          <a:xfrm>
            <a:off x="4767623" y="3696018"/>
            <a:ext cx="138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</a:t>
            </a:r>
          </a:p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ELITE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F28AE39-6386-4557-A5F6-C572BA35AD64}"/>
              </a:ext>
            </a:extLst>
          </p:cNvPr>
          <p:cNvSpPr txBox="1"/>
          <p:nvPr/>
        </p:nvSpPr>
        <p:spPr>
          <a:xfrm>
            <a:off x="3693895" y="5815546"/>
            <a:ext cx="253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 GGEE Y OPEN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DDC47DB-A878-41FE-9DA8-1940F2BEBE26}"/>
              </a:ext>
            </a:extLst>
          </p:cNvPr>
          <p:cNvSpPr txBox="1"/>
          <p:nvPr/>
        </p:nvSpPr>
        <p:spPr>
          <a:xfrm>
            <a:off x="7938654" y="2618509"/>
            <a:ext cx="22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Roboto" panose="02000000000000000000" pitchFamily="2" charset="0"/>
                <a:ea typeface="Roboto" panose="02000000000000000000" pitchFamily="2" charset="0"/>
              </a:rPr>
              <a:t>LÍNEA CELESTE – SALIDA A CICLISMO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1AA85B6-6013-4A80-B038-6B86563FF81A}"/>
              </a:ext>
            </a:extLst>
          </p:cNvPr>
          <p:cNvSpPr/>
          <p:nvPr/>
        </p:nvSpPr>
        <p:spPr>
          <a:xfrm>
            <a:off x="1496290" y="3313215"/>
            <a:ext cx="252000" cy="2520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F52D511A-0EDD-44C0-9EF0-5C0E13255523}"/>
              </a:ext>
            </a:extLst>
          </p:cNvPr>
          <p:cNvSpPr/>
          <p:nvPr/>
        </p:nvSpPr>
        <p:spPr>
          <a:xfrm>
            <a:off x="1104405" y="2351314"/>
            <a:ext cx="6151418" cy="2921330"/>
          </a:xfrm>
          <a:custGeom>
            <a:avLst/>
            <a:gdLst>
              <a:gd name="connsiteX0" fmla="*/ 6151418 w 6151418"/>
              <a:gd name="connsiteY0" fmla="*/ 0 h 2921330"/>
              <a:gd name="connsiteX1" fmla="*/ 1128156 w 6151418"/>
              <a:gd name="connsiteY1" fmla="*/ 760021 h 2921330"/>
              <a:gd name="connsiteX2" fmla="*/ 249382 w 6151418"/>
              <a:gd name="connsiteY2" fmla="*/ 1341912 h 2921330"/>
              <a:gd name="connsiteX3" fmla="*/ 0 w 6151418"/>
              <a:gd name="connsiteY3" fmla="*/ 2921330 h 292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1418" h="2921330">
                <a:moveTo>
                  <a:pt x="6151418" y="0"/>
                </a:moveTo>
                <a:cubicBezTo>
                  <a:pt x="4131623" y="268184"/>
                  <a:pt x="2111829" y="536369"/>
                  <a:pt x="1128156" y="760021"/>
                </a:cubicBezTo>
                <a:cubicBezTo>
                  <a:pt x="144483" y="983673"/>
                  <a:pt x="437408" y="981694"/>
                  <a:pt x="249382" y="1341912"/>
                </a:cubicBezTo>
                <a:cubicBezTo>
                  <a:pt x="61356" y="1702130"/>
                  <a:pt x="30678" y="2311730"/>
                  <a:pt x="0" y="2921330"/>
                </a:cubicBezTo>
              </a:path>
            </a:pathLst>
          </a:custGeom>
          <a:noFill/>
          <a:ln w="38100">
            <a:solidFill>
              <a:srgbClr val="00FF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Imagen que contiene señal, dibujo, alimentos&#10;&#10;Descripción generada automáticamente">
            <a:extLst>
              <a:ext uri="{FF2B5EF4-FFF2-40B4-BE49-F238E27FC236}">
                <a16:creationId xmlns:a16="http://schemas.microsoft.com/office/drawing/2014/main" id="{67846BFC-9651-4E82-8EAF-0820894ED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705" y="5226921"/>
            <a:ext cx="360000" cy="360000"/>
          </a:xfrm>
          <a:prstGeom prst="rect">
            <a:avLst/>
          </a:prstGeom>
        </p:spPr>
      </p:pic>
      <p:pic>
        <p:nvPicPr>
          <p:cNvPr id="16" name="Imagen 15" descr="Imagen que contiene plato, reloj&#10;&#10;Descripción generada automáticamente">
            <a:extLst>
              <a:ext uri="{FF2B5EF4-FFF2-40B4-BE49-F238E27FC236}">
                <a16:creationId xmlns:a16="http://schemas.microsoft.com/office/drawing/2014/main" id="{ED4FE34C-FB50-4B74-9B51-2DFD0B282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233" y="360384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75 0.00566 L 0.64904 0.01364 L 0.66359 -0.0084 L 0.66805 -0.06193 L 0.66137 -0.08691 L 0.64132 -0.11063 L 0.26912 -0.11063 L 0.27239 -0.14505 L 0.45804 -0.1545 L 0.43918 -0.21264 L 0.72137 -0.29262 L 0.75687 -0.20949 L 0.76682 -0.20949 L 0.82578 -0.31004 L 0.85029 -0.32095 L 0.84241 -0.32242 " pathEditMode="relative" ptsTypes="AAAAAAAAAAAAAAAA">
                                      <p:cBhvr>
                                        <p:cTn id="10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Piensa que …</a:t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738608" y="13103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mantener la distancia interpersonal </a:t>
            </a:r>
            <a:endParaRPr/>
          </a:p>
          <a:p>
            <a:pPr marL="391077" marR="0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hacer uso siempre de la mascarilla</a:t>
            </a:r>
            <a:endParaRPr/>
          </a:p>
          <a:p>
            <a:pPr marL="391077" marR="0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minimizar los contactos</a:t>
            </a:r>
            <a:endParaRPr/>
          </a:p>
          <a:p>
            <a:pPr marL="391077" marR="0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mantener siempre la educación y respeto</a:t>
            </a:r>
            <a:endParaRPr/>
          </a:p>
          <a:p>
            <a:pPr marL="391077" marR="0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ser autosuficiente</a:t>
            </a:r>
            <a:endParaRPr/>
          </a:p>
          <a:p>
            <a:pPr marL="391077" marR="0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Char char="•"/>
            </a:pPr>
            <a:r>
              <a:rPr lang="es-ES" sz="28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hacer uso con frecuencia del gel hidroalcohólico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4">
            <a:alphaModFix/>
          </a:blip>
          <a:srcRect t="32838" b="38233"/>
          <a:stretch/>
        </p:blipFill>
        <p:spPr>
          <a:xfrm>
            <a:off x="0" y="5605153"/>
            <a:ext cx="10688638" cy="1739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>
            <a:spLocks noGrp="1"/>
          </p:cNvSpPr>
          <p:nvPr>
            <p:ph type="body" idx="1"/>
          </p:nvPr>
        </p:nvSpPr>
        <p:spPr>
          <a:xfrm>
            <a:off x="111225" y="1476375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 circuito es de 1 vuelta de 82,5 km con el tráfico regulado para evitar vehículos en el circuito. En caso de encontrar un vehículo, mantener distancia y la organización se encargará de desviarlo y sacarlo del circuito.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Se deberá circular siempre por el carril derecho habilitado para la carrera. Invadir el carril contrario en cualquier punto supondrá la descalificación.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esta competición, el “</a:t>
            </a:r>
            <a:r>
              <a:rPr lang="es-ES" sz="2400" i="1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drafting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” no está permitido, y la distancia a mantener es de 12 metros. Un deportista podrá adelantar a otro en un tiempo que no exceda de 25 segundos.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4291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Nueva subida desde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Larrabetzu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a Morga (7km al con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pendiente máxima 9%)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km 25. Desnivel positivo total de 855 m.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6865643" y="218458"/>
            <a:ext cx="3538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</a:t>
            </a:r>
            <a:endParaRPr/>
          </a:p>
        </p:txBody>
      </p:sp>
      <p:sp>
        <p:nvSpPr>
          <p:cNvPr id="274" name="Google Shape;274;p35"/>
          <p:cNvSpPr txBox="1"/>
          <p:nvPr/>
        </p:nvSpPr>
        <p:spPr>
          <a:xfrm>
            <a:off x="7224726" y="708211"/>
            <a:ext cx="317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1 vuelta x 82,5 km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111225" y="1476375"/>
            <a:ext cx="10293000" cy="5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2 avituallamientos de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autoabastecimiento: </a:t>
            </a:r>
            <a:endParaRPr dirty="0"/>
          </a:p>
          <a:p>
            <a:pPr marL="847333" lvl="1" indent="-32589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Alto de Morga (km 25): Gel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(Gel de 50gr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Endurance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Caffeine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Intensity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); Barritas energéticas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Agua e Isotónico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Futurpro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en botellines ciclistas</a:t>
            </a:r>
            <a:endParaRPr sz="20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47333" lvl="1" indent="-32589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Alto de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Unbe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(km 65): Gel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(Gel de 50gr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Endurance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Caffeine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y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Intensity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); Barritas energéticas de la marca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; Agua e Isotónico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Finisher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20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Futurpro</a:t>
            </a:r>
            <a:r>
              <a:rPr lang="es-ES" sz="20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en botellines ciclistas</a:t>
            </a:r>
            <a:endParaRPr dirty="0"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residuos deberán ser depositados en las zonas habilitadas. No realizarlo supone una sanción por tiempo de tarjeta amarilla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4291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Por protocolo anti-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Covid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los productos se depositarán en una mesa y no se darán en mano a los deportistas. Serán los y las triatletas quienes deban parar la bici y recoger el avituallamiento que deseen. Está totalmente prohibido recoger productos sin tener la bici completamente parada.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6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</a:t>
            </a:r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1 vuelta x 82,5 km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03CD4A-D9E6-4451-9906-BE212E6CE89C}"/>
              </a:ext>
            </a:extLst>
          </p:cNvPr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dirty="0">
                <a:solidFill>
                  <a:schemeClr val="bg1">
                    <a:lumMod val="75000"/>
                  </a:schemeClr>
                </a:solidFill>
                <a:latin typeface=""/>
              </a:rPr>
              <a:t>1 vueltas x 82,5 km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AF7B9A-5E99-4466-A455-896C16B9D114}"/>
              </a:ext>
            </a:extLst>
          </p:cNvPr>
          <p:cNvSpPr txBox="1"/>
          <p:nvPr/>
        </p:nvSpPr>
        <p:spPr>
          <a:xfrm>
            <a:off x="4903471" y="218458"/>
            <a:ext cx="5500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E00202"/>
                </a:solidFill>
                <a:latin typeface=""/>
              </a:rPr>
              <a:t>Ciclismo</a:t>
            </a:r>
          </a:p>
        </p:txBody>
      </p:sp>
      <p:pic>
        <p:nvPicPr>
          <p:cNvPr id="5124" name="Picture 4" descr="RECORRIDO CICLISMO ">
            <a:extLst>
              <a:ext uri="{FF2B5EF4-FFF2-40B4-BE49-F238E27FC236}">
                <a16:creationId xmlns:a16="http://schemas.microsoft.com/office/drawing/2014/main" id="{CEA3115D-E100-4297-8543-A031ADEB8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5"/>
          <a:stretch/>
        </p:blipFill>
        <p:spPr bwMode="auto">
          <a:xfrm>
            <a:off x="0" y="1479550"/>
            <a:ext cx="10688638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5C1C0B-0836-42D5-898D-744A819B7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36" y="2005781"/>
            <a:ext cx="360000" cy="360000"/>
          </a:xfrm>
          <a:prstGeom prst="rect">
            <a:avLst/>
          </a:prstGeom>
        </p:spPr>
      </p:pic>
      <p:pic>
        <p:nvPicPr>
          <p:cNvPr id="9" name="Imagen 8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94D494E0-0230-4DDD-9050-CFDAE741F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636" y="2005781"/>
            <a:ext cx="360000" cy="360000"/>
          </a:xfrm>
          <a:prstGeom prst="rect">
            <a:avLst/>
          </a:prstGeom>
        </p:spPr>
      </p:pic>
      <p:pic>
        <p:nvPicPr>
          <p:cNvPr id="10" name="Imagen 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9F781AE5-B9A0-4C01-8E7B-FD233CC57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996" y="3307099"/>
            <a:ext cx="360000" cy="360000"/>
          </a:xfrm>
          <a:prstGeom prst="rect">
            <a:avLst/>
          </a:prstGeom>
        </p:spPr>
      </p:pic>
      <p:pic>
        <p:nvPicPr>
          <p:cNvPr id="13" name="Imagen 12" descr="Imagen que contiene firmar, exterior, parada, tráfico&#10;&#10;Descripción generada automáticamente">
            <a:extLst>
              <a:ext uri="{FF2B5EF4-FFF2-40B4-BE49-F238E27FC236}">
                <a16:creationId xmlns:a16="http://schemas.microsoft.com/office/drawing/2014/main" id="{6FDC9B4C-2769-44A7-9827-EC5CF49DC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193" y="2365781"/>
            <a:ext cx="360000" cy="360000"/>
          </a:xfrm>
          <a:prstGeom prst="rect">
            <a:avLst/>
          </a:prstGeom>
        </p:spPr>
      </p:pic>
      <p:pic>
        <p:nvPicPr>
          <p:cNvPr id="14" name="Imagen 13" descr="Imagen que contiene firmar, exterior, parada, tráfico&#10;&#10;Descripción generada automáticamente">
            <a:extLst>
              <a:ext uri="{FF2B5EF4-FFF2-40B4-BE49-F238E27FC236}">
                <a16:creationId xmlns:a16="http://schemas.microsoft.com/office/drawing/2014/main" id="{785E3899-501B-4817-86AC-5D576329E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679" y="2947099"/>
            <a:ext cx="360000" cy="360000"/>
          </a:xfrm>
          <a:prstGeom prst="rect">
            <a:avLst/>
          </a:prstGeom>
        </p:spPr>
      </p:pic>
      <p:pic>
        <p:nvPicPr>
          <p:cNvPr id="17" name="Imagen 16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59451650-1CCB-4910-9BA5-0233A23AA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636" y="2044500"/>
            <a:ext cx="360000" cy="360000"/>
          </a:xfrm>
          <a:prstGeom prst="rect">
            <a:avLst/>
          </a:prstGeom>
        </p:spPr>
      </p:pic>
      <p:pic>
        <p:nvPicPr>
          <p:cNvPr id="19" name="Imagen 18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FC88FD92-6A2B-49A0-BEC5-46C750A57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350" y="2975072"/>
            <a:ext cx="360000" cy="360000"/>
          </a:xfrm>
          <a:prstGeom prst="rect">
            <a:avLst/>
          </a:prstGeom>
        </p:spPr>
      </p:pic>
      <p:pic>
        <p:nvPicPr>
          <p:cNvPr id="25" name="Imagen 24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3DC571A5-4E72-4462-B929-6EF2DEDCD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55255">
            <a:off x="4543471" y="4917992"/>
            <a:ext cx="360000" cy="360000"/>
          </a:xfrm>
          <a:prstGeom prst="rect">
            <a:avLst/>
          </a:prstGeom>
        </p:spPr>
      </p:pic>
      <p:pic>
        <p:nvPicPr>
          <p:cNvPr id="26" name="Imagen 25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C653A05B-04C1-468D-A17A-06D687FE0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94993">
            <a:off x="7462446" y="2668015"/>
            <a:ext cx="360000" cy="360000"/>
          </a:xfrm>
          <a:prstGeom prst="rect">
            <a:avLst/>
          </a:prstGeom>
        </p:spPr>
      </p:pic>
      <p:pic>
        <p:nvPicPr>
          <p:cNvPr id="28" name="Imagen 27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D9315A6F-6E72-409C-8E4F-4360FB4AF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94993">
            <a:off x="4352228" y="1981373"/>
            <a:ext cx="360000" cy="360000"/>
          </a:xfrm>
          <a:prstGeom prst="rect">
            <a:avLst/>
          </a:prstGeom>
        </p:spPr>
      </p:pic>
      <p:pic>
        <p:nvPicPr>
          <p:cNvPr id="30" name="Imagen 29" descr="Imagen que contiene reloj, plato, dibujo&#10;&#10;Descripción generada automáticamente">
            <a:extLst>
              <a:ext uri="{FF2B5EF4-FFF2-40B4-BE49-F238E27FC236}">
                <a16:creationId xmlns:a16="http://schemas.microsoft.com/office/drawing/2014/main" id="{F828A22E-6A3C-494D-8173-4E2FD25F6C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294993">
            <a:off x="1799223" y="2739035"/>
            <a:ext cx="360000" cy="360000"/>
          </a:xfrm>
          <a:prstGeom prst="rect">
            <a:avLst/>
          </a:prstGeom>
        </p:spPr>
      </p:pic>
      <p:pic>
        <p:nvPicPr>
          <p:cNvPr id="21" name="Imagen 20" descr="Imagen que contiene firmar, dibujo, señal&#10;&#10;Descripción generada automáticamente">
            <a:extLst>
              <a:ext uri="{FF2B5EF4-FFF2-40B4-BE49-F238E27FC236}">
                <a16:creationId xmlns:a16="http://schemas.microsoft.com/office/drawing/2014/main" id="{F1414C82-53C2-4D15-9C4C-16E968831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374" y="4252363"/>
            <a:ext cx="360000" cy="36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31AA3EE-074A-4A49-82D7-9CA7CACF8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14" y="419136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 -0.00671 L 0.05347 -0.02393 L 0.0958 0.01994 L 0.11243 0.00903 L 0.16456 0.06402 L 0.21239 0.03716 L 0.22679 0.0403 L 0.23244 0.05773 L 0.23244 0.0105 L 0.22798 0.07809 L 0.2813 0.09845 L 0.32125 0.14715 L 0.40457 0.15344 L 0.43457 0.18808 L 0.5179 0.16436 L 0.5479 0.15974 L 0.56126 0.16436 L 0.57671 0.14883 L 0.62127 0.12679 L 0.61117 0.07641 L 0.61117 0.06088 L 0.63671 0.04513 L 0.63894 0.01994 L 0.63226 -0.00525 L 0.64681 -0.01448 L 0.66226 -0.01448 L 0.66449 -0.03022 L 0.65572 -0.04765 L 0.67013 -0.05059 L 0.68127 -0.05373 L 0.68454 -0.06633 L 0.72568 -0.08207 L 0.75004 -0.07745 L 0.71335 -0.10726 L 0.71127 -0.13077 L 0.72895 -0.13224 L 0.73236 -0.14483 L 0.76905 -0.13539 L 0.72003 -0.18409 L 0.67563 -0.20928 L 0.59572 -0.19836 L 0.55116 -0.22187 L 0.52339 -0.21872 L 0.4824 -0.24223 L 0.52235 -0.2563 L 0.51017 -0.26574 L 0.50453 -0.28463 L 0.49339 -0.27687 L 0.48463 -0.28778 L 0.46339 -0.27519 L 0.43131 -0.29408 L 0.44007 -0.30814 L 0.40131 -0.32221 L 0.3312 -0.30814 L 0.26793 -0.29723 L 0.20243 -0.28925 L 0.16233 -0.28001 L 0.0958 -0.28778 L 0.08688 -0.28148 L 0.07901 -0.26574 L 0.09238 -0.24538 L 0.11793 -0.24076 L 0.13679 -0.23593 L 0.14689 -0.22817 L 0.10352 -0.21075 L 0.09684 -0.20151 L 0.01247 -0.20613 L 0.00802 -0.18094 L -0.01099 -0.17947 L -0.00758 -0.16834 L -0.05986 -0.17464 L -0.06862 -0.16373 L -0.04976 -0.14798 L -0.05644 -0.11671 L -0.04649 -0.06801 L -0.03981 -0.01616 L -0.02317 -0.00357 L -0.00089 -0.00357 " pathEditMode="relative" ptsTypes="AAAAAAAAAAAAAAAAAAAAAAAAAAAAAAAAAAAAAAAAAAAAAAAAAAAAAAAAAAAAAAAAAAAAAAAAAAAAAA">
                                      <p:cBhvr>
                                        <p:cTn id="10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Ciclismo</a:t>
            </a:r>
            <a:endParaRPr/>
          </a:p>
        </p:txBody>
      </p:sp>
      <p:pic>
        <p:nvPicPr>
          <p:cNvPr id="308" name="Google Shape;308;p38"/>
          <p:cNvPicPr preferRelativeResize="0"/>
          <p:nvPr/>
        </p:nvPicPr>
        <p:blipFill rotWithShape="1">
          <a:blip r:embed="rId4">
            <a:alphaModFix/>
          </a:blip>
          <a:srcRect l="36822" t="28077" r="51574" b="22000"/>
          <a:stretch/>
        </p:blipFill>
        <p:spPr>
          <a:xfrm>
            <a:off x="1313846" y="2895667"/>
            <a:ext cx="739858" cy="17905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9" name="Google Shape;309;p38"/>
          <p:cNvGraphicFramePr/>
          <p:nvPr/>
        </p:nvGraphicFramePr>
        <p:xfrm>
          <a:off x="380010" y="4992520"/>
          <a:ext cx="9915900" cy="1371610"/>
        </p:xfrm>
        <a:graphic>
          <a:graphicData uri="http://schemas.openxmlformats.org/drawingml/2006/table">
            <a:tbl>
              <a:tblPr firstRow="1" bandRow="1">
                <a:noFill/>
                <a:tableStyleId>{0E3B9EBF-016F-4979-98F1-7E99A7F445C2}</a:tableStyleId>
              </a:tblPr>
              <a:tblGrid>
                <a:gridCol w="247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Agua en Bidón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33 cl</a:t>
                      </a:r>
                      <a:endParaRPr sz="21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dirty="0"/>
                        <a:t>Gel de 50gr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Endurance</a:t>
                      </a:r>
                      <a:r>
                        <a:rPr lang="es-ES" sz="2100" dirty="0"/>
                        <a:t>;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Caffeine</a:t>
                      </a:r>
                      <a:r>
                        <a:rPr lang="es-ES" sz="2100" dirty="0"/>
                        <a:t> y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Intensity</a:t>
                      </a:r>
                      <a:endParaRPr sz="21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/>
                        <a:t>Barrita de marca Finisher</a:t>
                      </a:r>
                      <a:endParaRPr sz="21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 dirty="0"/>
                        <a:t>Isot</a:t>
                      </a:r>
                      <a:r>
                        <a:rPr lang="es-ES" sz="2100" dirty="0"/>
                        <a:t>ónico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Futurpro</a:t>
                      </a:r>
                      <a:r>
                        <a:rPr lang="es-ES" sz="2100" dirty="0"/>
                        <a:t> en Bidón</a:t>
                      </a:r>
                      <a:endParaRPr sz="21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dirty="0"/>
                        <a:t>33 </a:t>
                      </a:r>
                      <a:r>
                        <a:rPr lang="es-ES" sz="2100" dirty="0" err="1"/>
                        <a:t>cl</a:t>
                      </a:r>
                      <a:endParaRPr sz="21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0" name="Google Shape;310;p38"/>
          <p:cNvPicPr preferRelativeResize="0"/>
          <p:nvPr/>
        </p:nvPicPr>
        <p:blipFill rotWithShape="1">
          <a:blip r:embed="rId4">
            <a:alphaModFix/>
          </a:blip>
          <a:srcRect l="36822" t="28077" r="51574" b="22000"/>
          <a:stretch/>
        </p:blipFill>
        <p:spPr>
          <a:xfrm>
            <a:off x="8634934" y="2841739"/>
            <a:ext cx="739858" cy="179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 descr="Imagen que contiene alimentos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8014" y="2886172"/>
            <a:ext cx="1888889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 descr="Imagen que contiene alimentos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 l="19689" t="22297" r="22054" b="13637"/>
          <a:stretch/>
        </p:blipFill>
        <p:spPr>
          <a:xfrm>
            <a:off x="3340411" y="2886172"/>
            <a:ext cx="1636765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5616" y="2155581"/>
            <a:ext cx="1298349" cy="17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2669" y="2227589"/>
            <a:ext cx="1296144" cy="1708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9"/>
          <p:cNvCxnSpPr/>
          <p:nvPr/>
        </p:nvCxnSpPr>
        <p:spPr>
          <a:xfrm>
            <a:off x="2121145" y="4212380"/>
            <a:ext cx="6423816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39"/>
          <p:cNvCxnSpPr>
            <a:endCxn id="318" idx="2"/>
          </p:cNvCxnSpPr>
          <p:nvPr/>
        </p:nvCxnSpPr>
        <p:spPr>
          <a:xfrm rot="10800000" flipH="1">
            <a:off x="2384541" y="3936117"/>
            <a:ext cx="16200" cy="108990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1" name="Google Shape;321;p39"/>
          <p:cNvCxnSpPr/>
          <p:nvPr/>
        </p:nvCxnSpPr>
        <p:spPr>
          <a:xfrm rot="10800000" flipH="1">
            <a:off x="2687471" y="5859061"/>
            <a:ext cx="5329894" cy="4093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22" name="Google Shape;322;p39"/>
          <p:cNvCxnSpPr/>
          <p:nvPr/>
        </p:nvCxnSpPr>
        <p:spPr>
          <a:xfrm>
            <a:off x="8038206" y="3842508"/>
            <a:ext cx="0" cy="118353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3" name="Google Shape;323;p39"/>
          <p:cNvCxnSpPr/>
          <p:nvPr/>
        </p:nvCxnSpPr>
        <p:spPr>
          <a:xfrm>
            <a:off x="2464952" y="6526583"/>
            <a:ext cx="556563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24" name="Google Shape;324;p39"/>
          <p:cNvSpPr txBox="1"/>
          <p:nvPr/>
        </p:nvSpPr>
        <p:spPr>
          <a:xfrm>
            <a:off x="4717804" y="6188029"/>
            <a:ext cx="743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80 m.</a:t>
            </a:r>
            <a:endParaRPr/>
          </a:p>
        </p:txBody>
      </p:sp>
      <p:pic>
        <p:nvPicPr>
          <p:cNvPr id="325" name="Google Shape;325;p39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9401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8266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9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0344" y="5130005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87471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6153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9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4835" y="5026040"/>
            <a:ext cx="628682" cy="628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9"/>
          <p:cNvCxnSpPr/>
          <p:nvPr/>
        </p:nvCxnSpPr>
        <p:spPr>
          <a:xfrm>
            <a:off x="1696671" y="5026038"/>
            <a:ext cx="68790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2" name="Google Shape;332;p39"/>
          <p:cNvCxnSpPr/>
          <p:nvPr/>
        </p:nvCxnSpPr>
        <p:spPr>
          <a:xfrm>
            <a:off x="8017365" y="5026038"/>
            <a:ext cx="863805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3" name="Google Shape;333;p39"/>
          <p:cNvCxnSpPr/>
          <p:nvPr/>
        </p:nvCxnSpPr>
        <p:spPr>
          <a:xfrm>
            <a:off x="2384579" y="5026038"/>
            <a:ext cx="302892" cy="833023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4" name="Google Shape;334;p39"/>
          <p:cNvCxnSpPr/>
          <p:nvPr/>
        </p:nvCxnSpPr>
        <p:spPr>
          <a:xfrm flipH="1">
            <a:off x="8017365" y="4990451"/>
            <a:ext cx="26435" cy="90954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35" name="Google Shape;335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7408" y="2294577"/>
            <a:ext cx="1997831" cy="169237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9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Ciclismo</a:t>
            </a:r>
            <a:endParaRPr/>
          </a:p>
        </p:txBody>
      </p:sp>
      <p:sp>
        <p:nvSpPr>
          <p:cNvPr id="337" name="Google Shape;337;p39"/>
          <p:cNvSpPr txBox="1"/>
          <p:nvPr/>
        </p:nvSpPr>
        <p:spPr>
          <a:xfrm>
            <a:off x="2448869" y="1430442"/>
            <a:ext cx="3538583" cy="738664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Voluntarios con peto específico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 txBox="1"/>
          <p:nvPr/>
        </p:nvSpPr>
        <p:spPr>
          <a:xfrm>
            <a:off x="1139497" y="3896756"/>
            <a:ext cx="7777163" cy="9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Distancia legal de 12 m. entre bicicletas</a:t>
            </a:r>
            <a:endParaRPr sz="2400" b="1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(desde rueda delantera a rueda delantera).</a:t>
            </a:r>
            <a:endParaRPr/>
          </a:p>
        </p:txBody>
      </p:sp>
      <p:sp>
        <p:nvSpPr>
          <p:cNvPr id="343" name="Google Shape;343;p40"/>
          <p:cNvSpPr txBox="1"/>
          <p:nvPr/>
        </p:nvSpPr>
        <p:spPr>
          <a:xfrm>
            <a:off x="1139497" y="4904868"/>
            <a:ext cx="777716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Zona de drafting entre bicicleta y moto: 12m.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endParaRPr sz="2400" b="1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Máximo 25 segundos para adelantar y salir de la zona de drafting del deportista que precede.</a:t>
            </a:r>
            <a:endParaRPr/>
          </a:p>
        </p:txBody>
      </p:sp>
      <p:pic>
        <p:nvPicPr>
          <p:cNvPr id="344" name="Google Shape;344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3189" y="2526893"/>
            <a:ext cx="1500188" cy="9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3377" y="2526893"/>
            <a:ext cx="1500187" cy="9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0" descr="C:\Documents and Settings\jacquik\Local Settings\Temporary Internet Files\Content.IE5\WRJJE0H1\MCj02956100000[1]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89" y="2312580"/>
            <a:ext cx="142875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 descr="C:\Documents and Settings\jacquik\Local Settings\Temporary Internet Files\Content.IE5\WRJJE0H1\MCj02956100000[1].wm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0877" y="2312580"/>
            <a:ext cx="142875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3002" y="2526893"/>
            <a:ext cx="1500187" cy="9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 descr="C:\Documents and Settings\jacquik\Local Settings\Temporary Internet Files\Content.IE5\CLENK5QN\MCj03194040000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2127" y="2526893"/>
            <a:ext cx="1500187" cy="92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 / Infracciones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>
            <a:spLocks noGrp="1"/>
          </p:cNvSpPr>
          <p:nvPr>
            <p:ph type="body" idx="1"/>
          </p:nvPr>
        </p:nvSpPr>
        <p:spPr>
          <a:xfrm>
            <a:off x="285008" y="1476375"/>
            <a:ext cx="10119218" cy="58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Durante el segmento de ciclismo, los oficiales podrán mostrar 2 tarjetas diferentes (azul y amarilla):</a:t>
            </a:r>
            <a:endParaRPr dirty="0"/>
          </a:p>
          <a:p>
            <a:pPr marL="391077" lvl="0" indent="-238677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5028" lvl="3" indent="-260718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Infracción por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drafting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5028" lvl="3" indent="-260718" algn="l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Otras infracciones (bloqueo, tirar residuos...)</a:t>
            </a:r>
            <a:endParaRPr dirty="0"/>
          </a:p>
          <a:p>
            <a:pPr marL="1303592" lvl="2" indent="-108318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el caso de recibir una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tarjeta azul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debes detenerte en el siguiente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Penalty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Box durante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5 minutos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  <a:p>
            <a:pPr marL="391077" lvl="0" indent="-391077" algn="just" rtl="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 el caso de recibir una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tarjeta amarilla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, debes detenerte en el siguiente </a:t>
            </a:r>
            <a:r>
              <a:rPr lang="es-ES" sz="2400" dirty="0" err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Penalty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Box durante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30 segundos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400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 / Infracciones</a:t>
            </a:r>
            <a:endParaRPr/>
          </a:p>
        </p:txBody>
      </p:sp>
      <p:sp>
        <p:nvSpPr>
          <p:cNvPr id="358" name="Google Shape;358;p41"/>
          <p:cNvSpPr/>
          <p:nvPr/>
        </p:nvSpPr>
        <p:spPr>
          <a:xfrm rot="1667904">
            <a:off x="1439757" y="4010101"/>
            <a:ext cx="408824" cy="599508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315125" marR="0" lvl="0" indent="-1680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16"/>
              <a:buFont typeface="Arial"/>
              <a:buNone/>
            </a:pPr>
            <a:endParaRPr sz="2316">
              <a:solidFill>
                <a:srgbClr val="0070C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9" name="Google Shape;359;p41"/>
          <p:cNvSpPr/>
          <p:nvPr/>
        </p:nvSpPr>
        <p:spPr>
          <a:xfrm rot="1667904">
            <a:off x="1439756" y="3289119"/>
            <a:ext cx="408824" cy="599508"/>
          </a:xfrm>
          <a:prstGeom prst="rect">
            <a:avLst/>
          </a:prstGeom>
          <a:solidFill>
            <a:srgbClr val="112E68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315125" marR="0" lvl="0" indent="-1680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16"/>
              <a:buFont typeface="Arial"/>
              <a:buNone/>
            </a:pPr>
            <a:endParaRPr sz="2316">
              <a:solidFill>
                <a:srgbClr val="0070C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2"/>
          <p:cNvSpPr txBox="1">
            <a:spLocks noGrp="1"/>
          </p:cNvSpPr>
          <p:nvPr>
            <p:ph type="body" idx="1"/>
          </p:nvPr>
        </p:nvSpPr>
        <p:spPr>
          <a:xfrm>
            <a:off x="285008" y="1476375"/>
            <a:ext cx="10119218" cy="58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sp>
        <p:nvSpPr>
          <p:cNvPr id="366" name="Google Shape;366;p42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Ciclismo / Infracciones</a:t>
            </a:r>
            <a:endParaRPr/>
          </a:p>
        </p:txBody>
      </p:sp>
      <p:sp>
        <p:nvSpPr>
          <p:cNvPr id="367" name="Google Shape;367;p42"/>
          <p:cNvSpPr/>
          <p:nvPr/>
        </p:nvSpPr>
        <p:spPr>
          <a:xfrm rot="1667904">
            <a:off x="1924013" y="2504500"/>
            <a:ext cx="408824" cy="617014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2"/>
          <p:cNvSpPr/>
          <p:nvPr/>
        </p:nvSpPr>
        <p:spPr>
          <a:xfrm>
            <a:off x="2707759" y="2526083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85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2"/>
          <p:cNvSpPr txBox="1"/>
          <p:nvPr/>
        </p:nvSpPr>
        <p:spPr>
          <a:xfrm>
            <a:off x="3689105" y="2536123"/>
            <a:ext cx="13105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TARJETA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AMARILLA</a:t>
            </a:r>
            <a:endParaRPr/>
          </a:p>
        </p:txBody>
      </p:sp>
      <p:sp>
        <p:nvSpPr>
          <p:cNvPr id="370" name="Google Shape;370;p42"/>
          <p:cNvSpPr txBox="1"/>
          <p:nvPr/>
        </p:nvSpPr>
        <p:spPr>
          <a:xfrm>
            <a:off x="6268745" y="2536122"/>
            <a:ext cx="155586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STOP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30 SEGUNDOS</a:t>
            </a:r>
            <a:endParaRPr dirty="0"/>
          </a:p>
        </p:txBody>
      </p:sp>
      <p:grpSp>
        <p:nvGrpSpPr>
          <p:cNvPr id="371" name="Google Shape;371;p42"/>
          <p:cNvGrpSpPr/>
          <p:nvPr/>
        </p:nvGrpSpPr>
        <p:grpSpPr>
          <a:xfrm>
            <a:off x="8322983" y="2279659"/>
            <a:ext cx="1112823" cy="949749"/>
            <a:chOff x="6588224" y="1667520"/>
            <a:chExt cx="1008112" cy="1257344"/>
          </a:xfrm>
        </p:grpSpPr>
        <p:sp>
          <p:nvSpPr>
            <p:cNvPr id="372" name="Google Shape;372;p42"/>
            <p:cNvSpPr/>
            <p:nvPr/>
          </p:nvSpPr>
          <p:spPr>
            <a:xfrm>
              <a:off x="6588224" y="2203313"/>
              <a:ext cx="1008112" cy="247208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93" b="1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PENALTY BOX</a:t>
              </a:r>
              <a:endParaRPr sz="1985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3" name="Google Shape;373;p42"/>
            <p:cNvCxnSpPr/>
            <p:nvPr/>
          </p:nvCxnSpPr>
          <p:spPr>
            <a:xfrm>
              <a:off x="6588224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4" name="Google Shape;374;p42"/>
            <p:cNvSpPr/>
            <p:nvPr/>
          </p:nvSpPr>
          <p:spPr>
            <a:xfrm>
              <a:off x="6588224" y="1667520"/>
              <a:ext cx="1008112" cy="535794"/>
            </a:xfrm>
            <a:prstGeom prst="triangle">
              <a:avLst>
                <a:gd name="adj" fmla="val 50000"/>
              </a:avLst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5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5" name="Google Shape;375;p42"/>
            <p:cNvCxnSpPr/>
            <p:nvPr/>
          </p:nvCxnSpPr>
          <p:spPr>
            <a:xfrm>
              <a:off x="7596336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76" name="Google Shape;376;p42"/>
          <p:cNvSpPr/>
          <p:nvPr/>
        </p:nvSpPr>
        <p:spPr>
          <a:xfrm rot="1667904">
            <a:off x="1924013" y="3826206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42"/>
          <p:cNvSpPr/>
          <p:nvPr/>
        </p:nvSpPr>
        <p:spPr>
          <a:xfrm>
            <a:off x="2708456" y="3845289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42"/>
          <p:cNvSpPr txBox="1"/>
          <p:nvPr/>
        </p:nvSpPr>
        <p:spPr>
          <a:xfrm>
            <a:off x="3651635" y="3849054"/>
            <a:ext cx="131053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TARJETA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AZUL</a:t>
            </a:r>
            <a:endParaRPr/>
          </a:p>
        </p:txBody>
      </p:sp>
      <p:sp>
        <p:nvSpPr>
          <p:cNvPr id="379" name="Google Shape;379;p42"/>
          <p:cNvSpPr txBox="1"/>
          <p:nvPr/>
        </p:nvSpPr>
        <p:spPr>
          <a:xfrm>
            <a:off x="6273599" y="3845289"/>
            <a:ext cx="157502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STOP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5 </a:t>
            </a: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MINUTOS</a:t>
            </a:r>
            <a:endParaRPr/>
          </a:p>
        </p:txBody>
      </p:sp>
      <p:sp>
        <p:nvSpPr>
          <p:cNvPr id="380" name="Google Shape;380;p42"/>
          <p:cNvSpPr/>
          <p:nvPr/>
        </p:nvSpPr>
        <p:spPr>
          <a:xfrm rot="1667904">
            <a:off x="1924594" y="5032720"/>
            <a:ext cx="408824" cy="617014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2"/>
          <p:cNvSpPr/>
          <p:nvPr/>
        </p:nvSpPr>
        <p:spPr>
          <a:xfrm rot="1667904">
            <a:off x="1406713" y="6008796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2"/>
          <p:cNvSpPr/>
          <p:nvPr/>
        </p:nvSpPr>
        <p:spPr>
          <a:xfrm rot="1667904">
            <a:off x="1747027" y="5972815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2"/>
          <p:cNvSpPr/>
          <p:nvPr/>
        </p:nvSpPr>
        <p:spPr>
          <a:xfrm rot="1667904">
            <a:off x="2162110" y="5915147"/>
            <a:ext cx="408824" cy="617014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50400" tIns="50400" rIns="50400" bIns="50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16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2"/>
          <p:cNvSpPr/>
          <p:nvPr/>
        </p:nvSpPr>
        <p:spPr>
          <a:xfrm>
            <a:off x="2756548" y="5449542"/>
            <a:ext cx="825405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2"/>
          <p:cNvSpPr txBox="1"/>
          <p:nvPr/>
        </p:nvSpPr>
        <p:spPr>
          <a:xfrm>
            <a:off x="3734375" y="5449542"/>
            <a:ext cx="12383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TARJETA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ROJA</a:t>
            </a:r>
            <a:endParaRPr/>
          </a:p>
        </p:txBody>
      </p:sp>
      <p:sp>
        <p:nvSpPr>
          <p:cNvPr id="386" name="Google Shape;386;p42"/>
          <p:cNvSpPr txBox="1"/>
          <p:nvPr/>
        </p:nvSpPr>
        <p:spPr>
          <a:xfrm>
            <a:off x="6268745" y="5574535"/>
            <a:ext cx="23641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E00202"/>
                </a:solidFill>
                <a:latin typeface="Roboto"/>
                <a:ea typeface="Roboto"/>
                <a:cs typeface="Roboto"/>
                <a:sym typeface="Roboto"/>
              </a:rPr>
              <a:t>DESCALIFICACIÓN</a:t>
            </a:r>
            <a:endParaRPr/>
          </a:p>
        </p:txBody>
      </p:sp>
      <p:grpSp>
        <p:nvGrpSpPr>
          <p:cNvPr id="387" name="Google Shape;387;p42"/>
          <p:cNvGrpSpPr/>
          <p:nvPr/>
        </p:nvGrpSpPr>
        <p:grpSpPr>
          <a:xfrm>
            <a:off x="8322983" y="3413132"/>
            <a:ext cx="1112823" cy="949749"/>
            <a:chOff x="6588224" y="1667520"/>
            <a:chExt cx="1008112" cy="1257344"/>
          </a:xfrm>
        </p:grpSpPr>
        <p:sp>
          <p:nvSpPr>
            <p:cNvPr id="388" name="Google Shape;388;p42"/>
            <p:cNvSpPr/>
            <p:nvPr/>
          </p:nvSpPr>
          <p:spPr>
            <a:xfrm>
              <a:off x="6588224" y="2203313"/>
              <a:ext cx="1008112" cy="247208"/>
            </a:xfrm>
            <a:prstGeom prst="rect">
              <a:avLst/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993" b="1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PENALTY BOX</a:t>
              </a:r>
              <a:endParaRPr sz="1985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9" name="Google Shape;389;p42"/>
            <p:cNvCxnSpPr/>
            <p:nvPr/>
          </p:nvCxnSpPr>
          <p:spPr>
            <a:xfrm>
              <a:off x="6588224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0" name="Google Shape;390;p42"/>
            <p:cNvSpPr/>
            <p:nvPr/>
          </p:nvSpPr>
          <p:spPr>
            <a:xfrm>
              <a:off x="6588224" y="1667520"/>
              <a:ext cx="1008112" cy="535794"/>
            </a:xfrm>
            <a:prstGeom prst="triangle">
              <a:avLst>
                <a:gd name="adj" fmla="val 50000"/>
              </a:avLst>
            </a:prstGeom>
            <a:solidFill>
              <a:srgbClr val="44546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85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1" name="Google Shape;391;p42"/>
            <p:cNvCxnSpPr/>
            <p:nvPr/>
          </p:nvCxnSpPr>
          <p:spPr>
            <a:xfrm>
              <a:off x="7596336" y="2204864"/>
              <a:ext cx="0" cy="7200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92" name="Google Shape;392;p42"/>
          <p:cNvSpPr/>
          <p:nvPr/>
        </p:nvSpPr>
        <p:spPr>
          <a:xfrm>
            <a:off x="5154607" y="2526083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85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2"/>
          <p:cNvSpPr/>
          <p:nvPr/>
        </p:nvSpPr>
        <p:spPr>
          <a:xfrm>
            <a:off x="5155304" y="3845289"/>
            <a:ext cx="873497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4" name="Google Shape;394;p42"/>
          <p:cNvSpPr/>
          <p:nvPr/>
        </p:nvSpPr>
        <p:spPr>
          <a:xfrm>
            <a:off x="5203396" y="5449542"/>
            <a:ext cx="825405" cy="5885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16" i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body" idx="1"/>
          </p:nvPr>
        </p:nvSpPr>
        <p:spPr>
          <a:xfrm>
            <a:off x="738608" y="2118732"/>
            <a:ext cx="9211423" cy="4442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desmontar de la bicicleta antes de la línea que estará señalizada con dos banderolas rojas.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Con la bicicleta en la mano dirígete hasta el espacio asignado, deja la bicicleta y desabróchate el casco.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Deposita todo el material utilizado en el ciclismo en la cesta habilitada.</a:t>
            </a:r>
            <a:endParaRPr/>
          </a:p>
          <a:p>
            <a:pPr marL="391077" lvl="0" indent="-391077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Ten cuidado, porque puede haber otros deportistas dejando material o retirando material. Debes mantener la distancia interpersonal en todo momento.</a:t>
            </a:r>
            <a:endParaRPr/>
          </a:p>
          <a:p>
            <a:pPr marL="0" lvl="0" indent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3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Transición #2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B905617-EAB7-49F9-A79E-347294FA1950}"/>
              </a:ext>
            </a:extLst>
          </p:cNvPr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C00000"/>
                </a:solidFill>
                <a:latin typeface=""/>
              </a:rPr>
              <a:t>Transición #2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A8195A-BE43-468A-A27B-5640DB35B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637142"/>
            <a:ext cx="10621963" cy="51458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74A58C9-2950-43A6-842C-98D188A3DBEC}"/>
              </a:ext>
            </a:extLst>
          </p:cNvPr>
          <p:cNvSpPr txBox="1"/>
          <p:nvPr/>
        </p:nvSpPr>
        <p:spPr>
          <a:xfrm>
            <a:off x="5344319" y="3143568"/>
            <a:ext cx="138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</a:t>
            </a:r>
          </a:p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ELITE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7D8E9D-5F68-4EFD-B3AA-057CE9BAF22A}"/>
              </a:ext>
            </a:extLst>
          </p:cNvPr>
          <p:cNvSpPr txBox="1"/>
          <p:nvPr/>
        </p:nvSpPr>
        <p:spPr>
          <a:xfrm>
            <a:off x="3693895" y="5815546"/>
            <a:ext cx="253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highlight>
                  <a:srgbClr val="FF00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TRANSICIÓN  GGEE Y OPEN</a:t>
            </a:r>
          </a:p>
        </p:txBody>
      </p:sp>
      <p:pic>
        <p:nvPicPr>
          <p:cNvPr id="7" name="Imagen 6" descr="Imagen que contiene plato, reloj&#10;&#10;Descripción generada automáticamente">
            <a:extLst>
              <a:ext uri="{FF2B5EF4-FFF2-40B4-BE49-F238E27FC236}">
                <a16:creationId xmlns:a16="http://schemas.microsoft.com/office/drawing/2014/main" id="{8E2E9E68-F6A6-481A-98AB-818869C62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42" y="6602958"/>
            <a:ext cx="360000" cy="360000"/>
          </a:xfrm>
          <a:prstGeom prst="rect">
            <a:avLst/>
          </a:prstGeom>
        </p:spPr>
      </p:pic>
      <p:pic>
        <p:nvPicPr>
          <p:cNvPr id="8" name="Imagen 7" descr="Imagen que contiene señal, dibujo, alimentos&#10;&#10;Descripción generada automáticamente">
            <a:extLst>
              <a:ext uri="{FF2B5EF4-FFF2-40B4-BE49-F238E27FC236}">
                <a16:creationId xmlns:a16="http://schemas.microsoft.com/office/drawing/2014/main" id="{DD1E1FBF-58A6-4F87-8E47-9D64326DC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42" y="624295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6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8 0.00168 L 0.00446 -0.10685 L 0.03223 -0.11776 L 0.90331 -0.14127 L 0.92009 -0.1885 L 0.91564 -0.27792 L 0.87999 -0.30773 L 0.38007 -0.30626 L 0.38779 -0.39106 L 0.80781 -0.5212 L 0.91445 -0.50567 " pathEditMode="relative" ptsTypes="AAAAAAAAA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/>
        </p:nvSpPr>
        <p:spPr>
          <a:xfrm>
            <a:off x="5829301" y="218458"/>
            <a:ext cx="45749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Horarios / Entrega de dorsales </a:t>
            </a: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738608" y="13103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2132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403761" y="1462718"/>
            <a:ext cx="10000465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Viernes día 25 - Entrega de dorsales </a:t>
            </a:r>
            <a:r>
              <a:rPr lang="es-ES" sz="1870" b="1" i="0" u="none" strike="noStrike" cap="none">
                <a:solidFill>
                  <a:srgbClr val="C00000"/>
                </a:solidFill>
                <a:highlight>
                  <a:srgbClr val="00FF00"/>
                </a:highlight>
                <a:latin typeface="Roboto"/>
                <a:ea typeface="Roboto"/>
                <a:cs typeface="Roboto"/>
                <a:sym typeface="Roboto"/>
              </a:rPr>
              <a:t>(Importante – debido a las previsiones meteorológicas, se cambia el lugar de la propia sede de competición al Palacio Euskalduna, que está al lado de la sede):</a:t>
            </a:r>
            <a:endParaRPr/>
          </a:p>
          <a:p>
            <a:pPr marL="847334" marR="0" lvl="1" indent="-325898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1 a 143: 15:00h a 20:00h</a:t>
            </a:r>
            <a:endParaRPr/>
          </a:p>
          <a:p>
            <a:pPr marL="847334" marR="0" lvl="1" indent="-325898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151 a 200: 15:00h a 15:45h </a:t>
            </a:r>
            <a:endParaRPr/>
          </a:p>
          <a:p>
            <a:pPr marL="847334" marR="0" lvl="1" indent="-325898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201 a 361: 15:45h a 17:30h</a:t>
            </a:r>
            <a:endParaRPr/>
          </a:p>
          <a:p>
            <a:pPr marL="847334" marR="0" lvl="1" indent="-325898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362 a 491: 17:30h a 19:15h</a:t>
            </a:r>
            <a:endParaRPr/>
          </a:p>
          <a:p>
            <a:pPr marL="847334" marR="0" lvl="1" indent="-325898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492 a 590: 19:15h a 20:00h</a:t>
            </a:r>
            <a:endParaRPr/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Únicamente los dorsales podrán ser retirados por el propio deportista, el técnico del Club con licencia o persona acreditada por el Club en los horarios establecidos.</a:t>
            </a:r>
            <a:endParaRPr/>
          </a:p>
          <a:p>
            <a:pPr marL="391077" marR="0" lvl="0" indent="-391077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1870"/>
              <a:buFont typeface="Arial"/>
              <a:buChar char="•"/>
            </a:pPr>
            <a:r>
              <a:rPr lang="es-ES" sz="187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Para incidencias, enviar email a: </a:t>
            </a:r>
            <a:r>
              <a:rPr lang="es-ES" sz="187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inscripciones@triatlon.org</a:t>
            </a:r>
            <a:endParaRPr sz="187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91077" marR="0" lvl="0" indent="-272332" algn="just" rtl="0">
              <a:lnSpc>
                <a:spcPct val="9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1870"/>
              <a:buFont typeface="Arial"/>
              <a:buNone/>
            </a:pPr>
            <a:endParaRPr sz="187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5">
            <a:alphaModFix/>
          </a:blip>
          <a:srcRect t="32838" b="38233"/>
          <a:stretch/>
        </p:blipFill>
        <p:spPr>
          <a:xfrm>
            <a:off x="0" y="5605153"/>
            <a:ext cx="10688638" cy="1739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"/>
          <p:cNvSpPr txBox="1">
            <a:spLocks noGrp="1"/>
          </p:cNvSpPr>
          <p:nvPr>
            <p:ph type="body" idx="1"/>
          </p:nvPr>
        </p:nvSpPr>
        <p:spPr>
          <a:xfrm>
            <a:off x="-95003" y="1684319"/>
            <a:ext cx="10783641" cy="54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Recorrido de 3 vueltas de 7 km; Para finalizar la competición se entrará directamente a 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meta. Circuito 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totalmente plano.</a:t>
            </a:r>
            <a:endParaRPr dirty="0"/>
          </a:p>
          <a:p>
            <a:pPr marL="391077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Habrá </a:t>
            </a:r>
            <a:r>
              <a:rPr lang="es-ES" sz="2400" b="1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tres avituallamientos líquido de autoabastecimiento</a:t>
            </a: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por vuelta doble que coincidirá con los km 1.75/ 3.3/ 8.75/ 10.75/ 15.75/ 17.75; más uno adicional en cada paso por vuelta dentro de la sede</a:t>
            </a:r>
            <a:endParaRPr dirty="0"/>
          </a:p>
          <a:p>
            <a:pPr marL="391077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residuos deben ser depositados en las zonas habilitadas.</a:t>
            </a:r>
            <a:endParaRPr dirty="0"/>
          </a:p>
          <a:p>
            <a:pPr marL="391077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Recuerda que es obligatorio mantener la distancia interpersonal durante el segmento de carrera de 4 metros, o correr con un ángulo de 45º para poder adelantar. </a:t>
            </a:r>
            <a:r>
              <a:rPr lang="es-ES" sz="2400" u="sng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El incumplimiento de esta norma podrá suponer la descalificación de la competición</a:t>
            </a:r>
            <a:endParaRPr dirty="0"/>
          </a:p>
          <a:p>
            <a:pPr marL="391077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 dirty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Control de vueltas en los extremos del circuito</a:t>
            </a:r>
            <a:endParaRPr dirty="0"/>
          </a:p>
        </p:txBody>
      </p:sp>
      <p:sp>
        <p:nvSpPr>
          <p:cNvPr id="418" name="Google Shape;418;p45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Carrera a pie</a:t>
            </a:r>
            <a:endParaRPr/>
          </a:p>
        </p:txBody>
      </p:sp>
      <p:sp>
        <p:nvSpPr>
          <p:cNvPr id="419" name="Google Shape;419;p45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3 vueltas x 7 km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589" y="1584392"/>
            <a:ext cx="9389460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6"/>
          <p:cNvSpPr txBox="1"/>
          <p:nvPr/>
        </p:nvSpPr>
        <p:spPr>
          <a:xfrm>
            <a:off x="7224726" y="708211"/>
            <a:ext cx="3171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3 vueltas x 7 km</a:t>
            </a:r>
            <a:endParaRPr/>
          </a:p>
        </p:txBody>
      </p:sp>
      <p:sp>
        <p:nvSpPr>
          <p:cNvPr id="426" name="Google Shape;426;p46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Carrera a pie</a:t>
            </a:r>
            <a:endParaRPr/>
          </a:p>
        </p:txBody>
      </p:sp>
      <p:pic>
        <p:nvPicPr>
          <p:cNvPr id="427" name="Google Shape;427;p46" descr="Imagen que contiene dibujo, señal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7147" y="442735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6" descr="Imagen que contiene dibujo, señal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8166" y="360142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6" descr="Imagen que contiene firmar, exterior, parada, tráfic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1648" y="386429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6" descr="Imagen que contiene firmar, exterior, parada, tráfic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7147" y="422429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6" descr="Imagen que contiene plato, dibuj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58037" y="382286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6" descr="Imagen que contiene plato, dibuj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53212" y="370298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 descr="Imagen que contiene reloj, plato, dibuj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95045">
            <a:off x="3671715" y="3104831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6" descr="Imagen que contiene reloj, plato, dibuj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294993">
            <a:off x="5704896" y="3354203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6" descr="Imagen que contiene reloj, plato, dibuj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52614">
            <a:off x="5712626" y="290042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6" descr="Imagen que contiene reloj, plato, dibuj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098938">
            <a:off x="3159036" y="392012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6" descr="Imagen que contiene plato, dibuj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8037" y="410439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8590099">
            <a:off x="7817147" y="609364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752474">
            <a:off x="1550743" y="355168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" descr="Resultado de imagen de platanos"/>
          <p:cNvSpPr/>
          <p:nvPr/>
        </p:nvSpPr>
        <p:spPr>
          <a:xfrm>
            <a:off x="7164288" y="2301375"/>
            <a:ext cx="2160240" cy="216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7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Carrera</a:t>
            </a:r>
            <a:endParaRPr/>
          </a:p>
        </p:txBody>
      </p:sp>
      <p:graphicFrame>
        <p:nvGraphicFramePr>
          <p:cNvPr id="446" name="Google Shape;446;p47"/>
          <p:cNvGraphicFramePr/>
          <p:nvPr>
            <p:extLst>
              <p:ext uri="{D42A27DB-BD31-4B8C-83A1-F6EECF244321}">
                <p14:modId xmlns:p14="http://schemas.microsoft.com/office/powerpoint/2010/main" val="3368208807"/>
              </p:ext>
            </p:extLst>
          </p:nvPr>
        </p:nvGraphicFramePr>
        <p:xfrm>
          <a:off x="1626919" y="4992520"/>
          <a:ext cx="7528956" cy="1371610"/>
        </p:xfrm>
        <a:graphic>
          <a:graphicData uri="http://schemas.openxmlformats.org/drawingml/2006/table">
            <a:tbl>
              <a:tblPr firstRow="1" bandRow="1">
                <a:noFill/>
                <a:tableStyleId>{0E3B9EBF-016F-4979-98F1-7E99A7F445C2}</a:tableStyleId>
              </a:tblPr>
              <a:tblGrid>
                <a:gridCol w="2509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652">
                  <a:extLst>
                    <a:ext uri="{9D8B030D-6E8A-4147-A177-3AD203B41FA5}">
                      <a16:colId xmlns:a16="http://schemas.microsoft.com/office/drawing/2014/main" val="2317269231"/>
                    </a:ext>
                  </a:extLst>
                </a:gridCol>
                <a:gridCol w="2509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Agua en Botella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/>
                        <a:t>33 cl</a:t>
                      </a:r>
                      <a:endParaRPr sz="21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100" dirty="0"/>
                        <a:t>Gel de 50gr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Endurance</a:t>
                      </a:r>
                      <a:r>
                        <a:rPr lang="es-ES" sz="2100" dirty="0"/>
                        <a:t>;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Caffeine</a:t>
                      </a:r>
                      <a:r>
                        <a:rPr lang="es-ES" sz="2100" dirty="0"/>
                        <a:t> y </a:t>
                      </a:r>
                      <a:r>
                        <a:rPr lang="es-ES" sz="2100" dirty="0" err="1"/>
                        <a:t>Finisher</a:t>
                      </a:r>
                      <a:r>
                        <a:rPr lang="es-ES" sz="2100" dirty="0"/>
                        <a:t> </a:t>
                      </a:r>
                      <a:r>
                        <a:rPr lang="es-ES" sz="2100" dirty="0" err="1"/>
                        <a:t>Intensity</a:t>
                      </a:r>
                      <a:endParaRPr lang="es-ES" sz="21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 dirty="0"/>
                        <a:t>Powerade en Botella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100" u="none" strike="noStrike" cap="none" dirty="0"/>
                        <a:t>50 </a:t>
                      </a:r>
                      <a:r>
                        <a:rPr lang="es-ES" sz="2100" u="none" strike="noStrike" cap="none" dirty="0" err="1"/>
                        <a:t>cl</a:t>
                      </a:r>
                      <a:endParaRPr sz="2100" u="none" strike="noStrike" cap="none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47" name="Google Shape;447;p47" descr="C:\Users\Jorge\Desktop\Logos\Iconos mas usuales\botell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5809" y="2953316"/>
            <a:ext cx="1656184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4288" y="2953316"/>
            <a:ext cx="1656175" cy="16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12;p38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A2B7C63A-F2CB-4C86-BED4-5F2E479FA3C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689" t="22297" r="22054" b="13637"/>
          <a:stretch/>
        </p:blipFill>
        <p:spPr>
          <a:xfrm>
            <a:off x="4634758" y="2881403"/>
            <a:ext cx="1636765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5616" y="2155581"/>
            <a:ext cx="1298349" cy="17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2669" y="2227589"/>
            <a:ext cx="1296144" cy="1708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48"/>
          <p:cNvCxnSpPr/>
          <p:nvPr/>
        </p:nvCxnSpPr>
        <p:spPr>
          <a:xfrm>
            <a:off x="2121145" y="4212380"/>
            <a:ext cx="6423816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6" name="Google Shape;456;p48"/>
          <p:cNvCxnSpPr>
            <a:endCxn id="454" idx="2"/>
          </p:cNvCxnSpPr>
          <p:nvPr/>
        </p:nvCxnSpPr>
        <p:spPr>
          <a:xfrm rot="10800000" flipH="1">
            <a:off x="2384541" y="3936117"/>
            <a:ext cx="16200" cy="108990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7" name="Google Shape;457;p48"/>
          <p:cNvCxnSpPr/>
          <p:nvPr/>
        </p:nvCxnSpPr>
        <p:spPr>
          <a:xfrm rot="10800000" flipH="1">
            <a:off x="2687471" y="5859061"/>
            <a:ext cx="5329894" cy="4093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58" name="Google Shape;458;p48"/>
          <p:cNvCxnSpPr/>
          <p:nvPr/>
        </p:nvCxnSpPr>
        <p:spPr>
          <a:xfrm>
            <a:off x="8038206" y="3842508"/>
            <a:ext cx="0" cy="118353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p48"/>
          <p:cNvCxnSpPr/>
          <p:nvPr/>
        </p:nvCxnSpPr>
        <p:spPr>
          <a:xfrm>
            <a:off x="2464952" y="6526583"/>
            <a:ext cx="556563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60" name="Google Shape;460;p48"/>
          <p:cNvSpPr txBox="1"/>
          <p:nvPr/>
        </p:nvSpPr>
        <p:spPr>
          <a:xfrm>
            <a:off x="4717804" y="6188029"/>
            <a:ext cx="743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80 m.</a:t>
            </a:r>
            <a:endParaRPr/>
          </a:p>
        </p:txBody>
      </p:sp>
      <p:pic>
        <p:nvPicPr>
          <p:cNvPr id="461" name="Google Shape;461;p48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9401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8266" y="5114247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8" descr="http://www.clipartlord.com/wp-content/uploads/2013/03/recycle-b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0344" y="5130005"/>
            <a:ext cx="541316" cy="5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8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87471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8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16153" y="5041798"/>
            <a:ext cx="628682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 descr="C:\Users\Jorge\Desktop\Logos\Iconos mas usuales\botell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4835" y="5026040"/>
            <a:ext cx="628682" cy="6286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48"/>
          <p:cNvCxnSpPr/>
          <p:nvPr/>
        </p:nvCxnSpPr>
        <p:spPr>
          <a:xfrm>
            <a:off x="1696671" y="5026038"/>
            <a:ext cx="687908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8" name="Google Shape;468;p48"/>
          <p:cNvCxnSpPr/>
          <p:nvPr/>
        </p:nvCxnSpPr>
        <p:spPr>
          <a:xfrm>
            <a:off x="8017365" y="5026038"/>
            <a:ext cx="863805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9" name="Google Shape;469;p48"/>
          <p:cNvCxnSpPr/>
          <p:nvPr/>
        </p:nvCxnSpPr>
        <p:spPr>
          <a:xfrm>
            <a:off x="2384579" y="5026038"/>
            <a:ext cx="302892" cy="833023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70" name="Google Shape;470;p48"/>
          <p:cNvCxnSpPr/>
          <p:nvPr/>
        </p:nvCxnSpPr>
        <p:spPr>
          <a:xfrm flipH="1">
            <a:off x="8017365" y="4990451"/>
            <a:ext cx="26435" cy="90954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471" name="Google Shape;471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7408" y="2294577"/>
            <a:ext cx="1997831" cy="169237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8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Avituallamiento Ciclismo</a:t>
            </a:r>
            <a:endParaRPr/>
          </a:p>
        </p:txBody>
      </p:sp>
      <p:sp>
        <p:nvSpPr>
          <p:cNvPr id="473" name="Google Shape;473;p48"/>
          <p:cNvSpPr txBox="1"/>
          <p:nvPr/>
        </p:nvSpPr>
        <p:spPr>
          <a:xfrm>
            <a:off x="2448869" y="1430442"/>
            <a:ext cx="3538583" cy="73866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Voluntarios con peto específico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F82F18-4623-4C57-8C46-A2206FC8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1929"/>
            <a:ext cx="10688638" cy="467899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7CC3F8-0E53-4B15-AD93-3C58EAFC219B}"/>
              </a:ext>
            </a:extLst>
          </p:cNvPr>
          <p:cNvSpPr txBox="1"/>
          <p:nvPr/>
        </p:nvSpPr>
        <p:spPr>
          <a:xfrm>
            <a:off x="4904509" y="218458"/>
            <a:ext cx="54997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rgbClr val="C00000"/>
                </a:solidFill>
                <a:latin typeface=""/>
              </a:rPr>
              <a:t>Vueltas / Meta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E24046D-0BF5-42A3-B0D3-B1EDD9125AD8}"/>
              </a:ext>
            </a:extLst>
          </p:cNvPr>
          <p:cNvCxnSpPr>
            <a:cxnSpLocks/>
          </p:cNvCxnSpPr>
          <p:nvPr/>
        </p:nvCxnSpPr>
        <p:spPr>
          <a:xfrm flipV="1">
            <a:off x="6216671" y="1684128"/>
            <a:ext cx="2494938" cy="50541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5A62771E-4BE1-4EAA-A84D-4FBE86635ED0}"/>
              </a:ext>
            </a:extLst>
          </p:cNvPr>
          <p:cNvCxnSpPr>
            <a:cxnSpLocks/>
          </p:cNvCxnSpPr>
          <p:nvPr/>
        </p:nvCxnSpPr>
        <p:spPr>
          <a:xfrm flipV="1">
            <a:off x="5397157" y="2249412"/>
            <a:ext cx="819513" cy="93831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0F954CE-227B-4D01-A7AF-4E2D58F2C4D0}"/>
              </a:ext>
            </a:extLst>
          </p:cNvPr>
          <p:cNvCxnSpPr>
            <a:cxnSpLocks/>
          </p:cNvCxnSpPr>
          <p:nvPr/>
        </p:nvCxnSpPr>
        <p:spPr>
          <a:xfrm flipH="1" flipV="1">
            <a:off x="5131392" y="2613629"/>
            <a:ext cx="192493" cy="80022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D576CEF-90F9-4D22-A8D4-7325DBC534AC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3151227" y="3067980"/>
            <a:ext cx="893770" cy="20413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0950C5D5-9BE9-44E3-A7D6-3516E5EDDD41}"/>
              </a:ext>
            </a:extLst>
          </p:cNvPr>
          <p:cNvCxnSpPr>
            <a:cxnSpLocks/>
          </p:cNvCxnSpPr>
          <p:nvPr/>
        </p:nvCxnSpPr>
        <p:spPr>
          <a:xfrm>
            <a:off x="3111335" y="3109578"/>
            <a:ext cx="39892" cy="21489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DF5C7D63-58AE-422F-9AD9-59BB5535BE0B}"/>
              </a:ext>
            </a:extLst>
          </p:cNvPr>
          <p:cNvSpPr/>
          <p:nvPr/>
        </p:nvSpPr>
        <p:spPr>
          <a:xfrm rot="20883212">
            <a:off x="4042642" y="2836820"/>
            <a:ext cx="217497" cy="41729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7A98D4E-27AC-40EC-81E7-792E33A991CC}"/>
              </a:ext>
            </a:extLst>
          </p:cNvPr>
          <p:cNvCxnSpPr>
            <a:cxnSpLocks/>
          </p:cNvCxnSpPr>
          <p:nvPr/>
        </p:nvCxnSpPr>
        <p:spPr>
          <a:xfrm>
            <a:off x="5151554" y="2393674"/>
            <a:ext cx="192765" cy="79405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1BEE0B6-8E04-43F0-9077-2CFD94F36FE9}"/>
              </a:ext>
            </a:extLst>
          </p:cNvPr>
          <p:cNvCxnSpPr>
            <a:cxnSpLocks/>
          </p:cNvCxnSpPr>
          <p:nvPr/>
        </p:nvCxnSpPr>
        <p:spPr>
          <a:xfrm flipV="1">
            <a:off x="3026999" y="2381705"/>
            <a:ext cx="2148354" cy="52556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83930C30-6E3F-48EF-A51D-1B2EE5EC6D10}"/>
              </a:ext>
            </a:extLst>
          </p:cNvPr>
          <p:cNvCxnSpPr>
            <a:cxnSpLocks/>
          </p:cNvCxnSpPr>
          <p:nvPr/>
        </p:nvCxnSpPr>
        <p:spPr>
          <a:xfrm flipH="1">
            <a:off x="3030867" y="2613629"/>
            <a:ext cx="2077146" cy="45435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1CE28DF7-0D0A-4310-8483-8122D0138B33}"/>
              </a:ext>
            </a:extLst>
          </p:cNvPr>
          <p:cNvCxnSpPr>
            <a:cxnSpLocks/>
          </p:cNvCxnSpPr>
          <p:nvPr/>
        </p:nvCxnSpPr>
        <p:spPr>
          <a:xfrm flipH="1">
            <a:off x="5344319" y="2292350"/>
            <a:ext cx="968199" cy="112150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51D43CED-9137-490A-874E-9D029DC0DA7A}"/>
              </a:ext>
            </a:extLst>
          </p:cNvPr>
          <p:cNvCxnSpPr>
            <a:cxnSpLocks/>
          </p:cNvCxnSpPr>
          <p:nvPr/>
        </p:nvCxnSpPr>
        <p:spPr>
          <a:xfrm flipH="1">
            <a:off x="6312518" y="1790052"/>
            <a:ext cx="2285218" cy="50229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BAF65B5-520A-450E-BDF7-982057AA972F}"/>
              </a:ext>
            </a:extLst>
          </p:cNvPr>
          <p:cNvCxnSpPr>
            <a:cxnSpLocks/>
          </p:cNvCxnSpPr>
          <p:nvPr/>
        </p:nvCxnSpPr>
        <p:spPr>
          <a:xfrm flipH="1" flipV="1">
            <a:off x="8597736" y="1790052"/>
            <a:ext cx="1995054" cy="9187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Imagen 42" descr="Imagen que contiene plato&#10;&#10;Descripción generada automáticamente">
            <a:extLst>
              <a:ext uri="{FF2B5EF4-FFF2-40B4-BE49-F238E27FC236}">
                <a16:creationId xmlns:a16="http://schemas.microsoft.com/office/drawing/2014/main" id="{E6D39F7A-7FE1-4A1F-8048-37B2C7B7F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283" y="2865469"/>
            <a:ext cx="360000" cy="360000"/>
          </a:xfrm>
          <a:prstGeom prst="rect">
            <a:avLst/>
          </a:prstGeom>
        </p:spPr>
      </p:pic>
      <p:pic>
        <p:nvPicPr>
          <p:cNvPr id="45" name="Imagen 44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C0E22E72-B33D-4292-9DA6-15FB04A90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418" y="2613629"/>
            <a:ext cx="360000" cy="360000"/>
          </a:xfrm>
          <a:prstGeom prst="rect">
            <a:avLst/>
          </a:prstGeom>
        </p:spPr>
      </p:pic>
      <p:pic>
        <p:nvPicPr>
          <p:cNvPr id="47" name="Imagen 46" descr="Imagen que contiene firmar, exterior, parada, tráfico&#10;&#10;Descripción generada automáticamente">
            <a:extLst>
              <a:ext uri="{FF2B5EF4-FFF2-40B4-BE49-F238E27FC236}">
                <a16:creationId xmlns:a16="http://schemas.microsoft.com/office/drawing/2014/main" id="{A9141C53-6680-466E-833B-C8C06E1AD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606" y="2145540"/>
            <a:ext cx="360000" cy="360000"/>
          </a:xfrm>
          <a:prstGeom prst="rect">
            <a:avLst/>
          </a:prstGeom>
        </p:spPr>
      </p:pic>
      <p:pic>
        <p:nvPicPr>
          <p:cNvPr id="49" name="Imagen 48" descr="Imagen que contiene plato, dibujo&#10;&#10;Descripción generada automáticamente">
            <a:extLst>
              <a:ext uri="{FF2B5EF4-FFF2-40B4-BE49-F238E27FC236}">
                <a16:creationId xmlns:a16="http://schemas.microsoft.com/office/drawing/2014/main" id="{C3C3009A-B2F4-4E73-82BC-621E9C26E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4694" y="2393673"/>
            <a:ext cx="360000" cy="360000"/>
          </a:xfrm>
          <a:prstGeom prst="rect">
            <a:avLst/>
          </a:prstGeom>
        </p:spPr>
      </p:pic>
      <p:cxnSp>
        <p:nvCxnSpPr>
          <p:cNvPr id="78" name="Conector recto de flecha 77">
            <a:extLst>
              <a:ext uri="{FF2B5EF4-FFF2-40B4-BE49-F238E27FC236}">
                <a16:creationId xmlns:a16="http://schemas.microsoft.com/office/drawing/2014/main" id="{A429A9DE-1A96-423A-8F39-DD6A9C922442}"/>
              </a:ext>
            </a:extLst>
          </p:cNvPr>
          <p:cNvCxnSpPr>
            <a:cxnSpLocks/>
          </p:cNvCxnSpPr>
          <p:nvPr/>
        </p:nvCxnSpPr>
        <p:spPr>
          <a:xfrm>
            <a:off x="8646678" y="1674349"/>
            <a:ext cx="1946112" cy="89932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Imagen 83" descr="Imagen que contiene parada, firmar, señal, dibujo&#10;&#10;Descripción generada automáticamente">
            <a:extLst>
              <a:ext uri="{FF2B5EF4-FFF2-40B4-BE49-F238E27FC236}">
                <a16:creationId xmlns:a16="http://schemas.microsoft.com/office/drawing/2014/main" id="{A2CF531A-4572-4363-AA8A-501F36980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7742" y="2219937"/>
            <a:ext cx="45111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7 0.0256 L -0.17778 -0.09048 L -0.38319 -0.02939 L -0.47987 0.123 L -0.49992 0.01784 L -0.69315 0.0743 L -0.69315 0.04911 L -0.49651 -0.01365 L -0.47987 0.09151 L -0.40101 -0.04178 L -0.16991 -0.10454 L 0.01218 -0.00105 " pathEditMode="relative" ptsTypes="AAAAAAAAAAAA">
                                      <p:cBhvr>
                                        <p:cTn id="6" dur="8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Fin de Carrera, llegada a Meta</a:t>
            </a:r>
            <a:endParaRPr/>
          </a:p>
        </p:txBody>
      </p:sp>
      <p:sp>
        <p:nvSpPr>
          <p:cNvPr id="504" name="Google Shape;504;p50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cruces la línea de meta, no te detengas, continúa caminando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Habrá voluntarios esperando en la llegada para entregarte una 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mascarilla desechable 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que deberás ponerte antes de abandonar esa zona.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Entrega tu chip al colocarte la mascarilla.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Dirígete a la zona de recuperación, donde tendrás bebida y barritas energéticas.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Si crees que estás en posición de medalla o te notificamos que debes ir al podio, hazlo inmediatamente, pues las entregas serán finalice cada competición.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1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Entregas de medallas</a:t>
            </a:r>
            <a:endParaRPr/>
          </a:p>
        </p:txBody>
      </p:sp>
      <p:sp>
        <p:nvSpPr>
          <p:cNvPr id="511" name="Google Shape;511;p51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Es obligatorio hacer uso de la 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mascarilla reutilizable 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que te hemos entregado, 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para subir al podio.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habrá entregas de premios a los clubes; les daremos las medallas y trofeos a un técnico del club.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están permitidas las fotos grupales ni actos similares en el podio; en todo momento se debe mantener la distancia interpersonal.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2"/>
          <p:cNvSpPr txBox="1"/>
          <p:nvPr/>
        </p:nvSpPr>
        <p:spPr>
          <a:xfrm>
            <a:off x="6057900" y="218458"/>
            <a:ext cx="43463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Salida de la sede</a:t>
            </a:r>
            <a:endParaRPr/>
          </a:p>
        </p:txBody>
      </p:sp>
      <p:sp>
        <p:nvSpPr>
          <p:cNvPr id="518" name="Google Shape;518;p52"/>
          <p:cNvSpPr txBox="1"/>
          <p:nvPr/>
        </p:nvSpPr>
        <p:spPr>
          <a:xfrm>
            <a:off x="190006" y="1591294"/>
            <a:ext cx="10355282" cy="542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Si has finalizado la competición y no tienes que ir al podio, retira el material bajo las indicaciones de los oficiales.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Dirígete a la puerta de salida con el material.</a:t>
            </a:r>
            <a:endParaRPr/>
          </a:p>
          <a:p>
            <a:pPr marL="391077" marR="0" lvl="0" indent="-391077" algn="just" rtl="0">
              <a:lnSpc>
                <a:spcPct val="12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fuera de la sede, sigue respetando las normas de uso obligatorio de mascarilla y distancia social.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Previsión metereológica</a:t>
            </a:r>
            <a:endParaRPr sz="21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72E5EC-46D9-44EB-87C8-26599CCDE7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9" t="17523" r="30339" b="35666"/>
          <a:stretch/>
        </p:blipFill>
        <p:spPr>
          <a:xfrm>
            <a:off x="0" y="1793174"/>
            <a:ext cx="10690549" cy="42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0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3"/>
          <p:cNvSpPr txBox="1">
            <a:spLocks noGrp="1"/>
          </p:cNvSpPr>
          <p:nvPr>
            <p:ph type="body" idx="1"/>
          </p:nvPr>
        </p:nvSpPr>
        <p:spPr>
          <a:xfrm>
            <a:off x="15727" y="6618044"/>
            <a:ext cx="10657184" cy="94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00202"/>
              </a:buClr>
              <a:buSzPts val="3500"/>
              <a:buNone/>
            </a:pPr>
            <a:r>
              <a:rPr lang="es-ES" sz="3500" b="1">
                <a:solidFill>
                  <a:srgbClr val="E00202"/>
                </a:solidFill>
                <a:latin typeface="Arial"/>
                <a:ea typeface="Arial"/>
                <a:cs typeface="Arial"/>
                <a:sym typeface="Arial"/>
              </a:rPr>
              <a:t>#VUELTARESPONSABLE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/>
        </p:nvSpPr>
        <p:spPr>
          <a:xfrm>
            <a:off x="5829301" y="218458"/>
            <a:ext cx="457492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Horarios / Check in</a:t>
            </a: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738608" y="13103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2132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891008" y="14627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Sábado día 26 – Check in: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1 a 143: 9:00h a 12:30h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Dorsales: 151 a 200: 9:00h a 9:30h 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201 a 361: 9:30h a 10:45h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362 a 491: 10:45h a 11:30h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Dorsales 492 a 590: 11:30h a 12:30h</a:t>
            </a:r>
            <a:endParaRPr/>
          </a:p>
          <a:p>
            <a:pPr marL="521436" marR="0" lvl="1" indent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 t="32838" b="38233"/>
          <a:stretch/>
        </p:blipFill>
        <p:spPr>
          <a:xfrm>
            <a:off x="0" y="5576578"/>
            <a:ext cx="10688638" cy="1739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 descr="Imagen que contiene circuito, carreter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1" y="1433945"/>
            <a:ext cx="10688638" cy="56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83127" y="1833376"/>
            <a:ext cx="4282068" cy="15186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Sede Central (perímetro seguro SIN espectadores)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Secretaría - Entrega de dorsales e información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Zona de transición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Zona de recuperación y guardarropa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lang="es-ES" sz="1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Entrada y salida de la Sede Central</a:t>
            </a: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4751075" y="5306467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7990417" y="4708888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5344319" y="4354618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34" name="Google Shape;134;p19"/>
          <p:cNvSpPr/>
          <p:nvPr/>
        </p:nvSpPr>
        <p:spPr>
          <a:xfrm>
            <a:off x="4012068" y="4970140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2938603" y="5629982"/>
            <a:ext cx="270000" cy="270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5628904" y="158383"/>
            <a:ext cx="4837999" cy="44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Roboto"/>
              <a:buNone/>
            </a:pPr>
            <a:r>
              <a:rPr lang="es-ES" sz="24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Sede del evento</a:t>
            </a:r>
            <a:endParaRPr sz="24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2430248" y="5387953"/>
            <a:ext cx="529699" cy="37702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9"/>
          <p:cNvSpPr/>
          <p:nvPr/>
        </p:nvSpPr>
        <p:spPr>
          <a:xfrm rot="10800000">
            <a:off x="2316592" y="5693809"/>
            <a:ext cx="526687" cy="3812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/>
        </p:nvSpPr>
        <p:spPr>
          <a:xfrm>
            <a:off x="6865643" y="218458"/>
            <a:ext cx="353858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Cuadro de salidas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891008" y="1462718"/>
            <a:ext cx="9211423" cy="4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1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Sábado día 26 – Horarios de salidas: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Élite M: 13:30h </a:t>
            </a:r>
            <a:r>
              <a:rPr lang="es-ES" sz="2400" b="0" i="1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Rolling Start cada 3”</a:t>
            </a:r>
            <a:endParaRPr sz="24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Élite F: 13:3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h </a:t>
            </a:r>
            <a:r>
              <a:rPr lang="es-ES" sz="2400" b="0" i="1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Rolling Start</a:t>
            </a: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cada 3”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GGEE F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Open F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GGEE M</a:t>
            </a:r>
            <a:endParaRPr/>
          </a:p>
          <a:p>
            <a:pPr marL="847334" marR="0" lvl="1" indent="-325898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Open M</a:t>
            </a:r>
            <a:endParaRPr/>
          </a:p>
          <a:p>
            <a:pPr marL="521436" marR="0" lvl="1" indent="0" algn="just" rtl="0">
              <a:lnSpc>
                <a:spcPct val="8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3127664" y="3252355"/>
            <a:ext cx="519545" cy="1699655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 flipH="1">
            <a:off x="3833725" y="3755970"/>
            <a:ext cx="54810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13:40h </a:t>
            </a:r>
            <a:r>
              <a:rPr lang="es-ES" sz="2400" b="0" i="1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Rolling Start </a:t>
            </a: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cada 3”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por orden ascendente de dorsal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0" y="1436913"/>
            <a:ext cx="8894618" cy="572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Debes dirigirte a través de un pasillo dedicado que pone “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Acceso deportistas/ acreditados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”.</a:t>
            </a:r>
            <a:endParaRPr/>
          </a:p>
          <a:p>
            <a:pPr marL="391077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Llegarás a un control de accesos, donde te limpiarás las manos con gel hidroalcohólico y, con un sistema de reconocimiento facial verificando que llevas la mascarilla puesta, se realizará una foto y registro de la toma de temperatura.</a:t>
            </a:r>
            <a:endParaRPr/>
          </a:p>
          <a:p>
            <a:pPr marL="391077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 oficial o personal acreditado, con un sistema electrónico, verificará la documentación. </a:t>
            </a:r>
            <a:r>
              <a:rPr lang="es-ES" sz="2400" u="sng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Recuerda tu número de dorsal para facilitar la entrega.</a:t>
            </a:r>
            <a:endParaRPr/>
          </a:p>
          <a:p>
            <a:pPr marL="391077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Es 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obligatorio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entregar el cuestionario médico totalmente cumplimentado, para recibir el sobre y el kit de deportista.</a:t>
            </a:r>
            <a:endParaRPr/>
          </a:p>
        </p:txBody>
      </p:sp>
      <p:sp>
        <p:nvSpPr>
          <p:cNvPr id="159" name="Google Shape;159;p22"/>
          <p:cNvSpPr txBox="1"/>
          <p:nvPr/>
        </p:nvSpPr>
        <p:spPr>
          <a:xfrm>
            <a:off x="5749291" y="218458"/>
            <a:ext cx="465493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Entrega de dorsales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4">
            <a:alphaModFix/>
          </a:blip>
          <a:srcRect l="27121" t="7646" r="27006" b="11372"/>
          <a:stretch/>
        </p:blipFill>
        <p:spPr>
          <a:xfrm>
            <a:off x="9023339" y="1534444"/>
            <a:ext cx="145016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5">
            <a:alphaModFix/>
          </a:blip>
          <a:srcRect l="20665" t="17721" r="48337" b="5446"/>
          <a:stretch/>
        </p:blipFill>
        <p:spPr>
          <a:xfrm>
            <a:off x="9033503" y="3130522"/>
            <a:ext cx="1440000" cy="200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6">
            <a:alphaModFix/>
          </a:blip>
          <a:srcRect l="20665" t="17523" r="48893" b="5840"/>
          <a:stretch/>
        </p:blipFill>
        <p:spPr>
          <a:xfrm>
            <a:off x="9033503" y="5269643"/>
            <a:ext cx="1440000" cy="203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5689600" y="187285"/>
            <a:ext cx="471462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Kit del deportista</a:t>
            </a:r>
            <a:endParaRPr/>
          </a:p>
        </p:txBody>
      </p:sp>
      <p:sp>
        <p:nvSpPr>
          <p:cNvPr id="168" name="Google Shape;168;p23"/>
          <p:cNvSpPr txBox="1"/>
          <p:nvPr/>
        </p:nvSpPr>
        <p:spPr>
          <a:xfrm>
            <a:off x="2" y="1270660"/>
            <a:ext cx="10557162" cy="607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Sobre con: gorro, pegatinas, dorsal y acreditación (obligatorio llevarla puesta durante el desarrollo del evento).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Los colores de las acreditaciones para deportistas son:</a:t>
            </a:r>
            <a:endParaRPr/>
          </a:p>
          <a:p>
            <a:pPr marL="847334" marR="0" lvl="1" indent="-325898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2400" b="1" i="0" u="none" strike="noStrike" cap="none">
                <a:solidFill>
                  <a:schemeClr val="dk1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ROJO</a:t>
            </a:r>
            <a:r>
              <a:rPr lang="es-ES" sz="2400" b="0" i="0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 – ELITE, Grupos de Edad y OPEN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Mascarilla reutilizable Bilbao Triathlon – (recuerda dejarla en la bolsa del guardarropa para recogerla al finalizar la competición).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Bote de gel hidroalcohólico para tu uso personal.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Mascarilla desechable – recuerda que la depositarás en un lugar habilitado al efecto antes de entrar a la zona de salida.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/>
        </p:nvSpPr>
        <p:spPr>
          <a:xfrm>
            <a:off x="4103370" y="218458"/>
            <a:ext cx="63008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El día de la competición</a:t>
            </a:r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0" y="1318161"/>
            <a:ext cx="8799616" cy="571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75" tIns="52125" rIns="104275" bIns="52125" anchor="ctr" anchorCtr="0">
            <a:noAutofit/>
          </a:bodyPr>
          <a:lstStyle/>
          <a:p>
            <a:pPr marL="391077" marR="0" lvl="0" indent="-391077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Eres responsable de depositar tu mochila en el </a:t>
            </a:r>
            <a:r>
              <a:rPr lang="es-ES" sz="2400" b="1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guardarropa </a:t>
            </a: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y de retirarla tú mismo.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No hay punto de abastecimiento de agua (solo para la zona de recuperación). Es importante que vengas con todo preparado directamente para la competición.</a:t>
            </a:r>
            <a:endParaRPr/>
          </a:p>
          <a:p>
            <a:pPr marL="391077" marR="0" lvl="0" indent="-391077" algn="just" rtl="0">
              <a:lnSpc>
                <a:spcPct val="110000"/>
              </a:lnSpc>
              <a:spcBef>
                <a:spcPts val="1324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Una vez dentro de la sede, todas las personas están identificadas y registradas por lo que te podrás mover con libertad, siempre haciendo uso de la mascarilla y respetando la distancia social de seguridad.</a:t>
            </a:r>
            <a:endParaRPr/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4">
            <a:alphaModFix/>
          </a:blip>
          <a:srcRect l="20665" t="17522" r="48671" b="6433"/>
          <a:stretch/>
        </p:blipFill>
        <p:spPr>
          <a:xfrm>
            <a:off x="8964227" y="5471030"/>
            <a:ext cx="1440000" cy="200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5">
            <a:alphaModFix/>
          </a:blip>
          <a:srcRect l="20665" t="17523" r="48893" b="5840"/>
          <a:stretch/>
        </p:blipFill>
        <p:spPr>
          <a:xfrm>
            <a:off x="8964227" y="1428428"/>
            <a:ext cx="1440000" cy="203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6">
            <a:alphaModFix/>
          </a:blip>
          <a:srcRect l="20554" t="18511" r="48782" b="5643"/>
          <a:stretch/>
        </p:blipFill>
        <p:spPr>
          <a:xfrm>
            <a:off x="8964227" y="3467552"/>
            <a:ext cx="1440000" cy="200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2309</Words>
  <Application>Microsoft Office PowerPoint</Application>
  <PresentationFormat>Personalizado</PresentationFormat>
  <Paragraphs>244</Paragraphs>
  <Slides>39</Slides>
  <Notes>34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Roboto</vt:lpstr>
      <vt:lpstr>Calibri</vt:lpstr>
      <vt:lpstr>Arial</vt:lpstr>
      <vt:lpstr>Impact</vt:lpstr>
      <vt:lpstr>Arial Narrow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Jorge Garcia</cp:lastModifiedBy>
  <cp:revision>1</cp:revision>
  <dcterms:modified xsi:type="dcterms:W3CDTF">2020-09-24T18:31:43Z</dcterms:modified>
</cp:coreProperties>
</file>